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61" r:id="rId4"/>
    <p:sldId id="258" r:id="rId5"/>
    <p:sldId id="260" r:id="rId6"/>
    <p:sldId id="262" r:id="rId7"/>
    <p:sldId id="263" r:id="rId8"/>
    <p:sldId id="264" r:id="rId9"/>
    <p:sldId id="265" r:id="rId10"/>
    <p:sldId id="266" r:id="rId11"/>
    <p:sldId id="272" r:id="rId12"/>
    <p:sldId id="296" r:id="rId13"/>
    <p:sldId id="267" r:id="rId14"/>
    <p:sldId id="268" r:id="rId15"/>
    <p:sldId id="269" r:id="rId16"/>
    <p:sldId id="315" r:id="rId17"/>
    <p:sldId id="270" r:id="rId18"/>
    <p:sldId id="316" r:id="rId19"/>
    <p:sldId id="271" r:id="rId20"/>
    <p:sldId id="317" r:id="rId21"/>
    <p:sldId id="308" r:id="rId22"/>
    <p:sldId id="318" r:id="rId23"/>
    <p:sldId id="319" r:id="rId24"/>
    <p:sldId id="320" r:id="rId25"/>
    <p:sldId id="309" r:id="rId26"/>
    <p:sldId id="259" r:id="rId2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7E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83515" autoAdjust="0"/>
  </p:normalViewPr>
  <p:slideViewPr>
    <p:cSldViewPr snapToGrid="0">
      <p:cViewPr varScale="1">
        <p:scale>
          <a:sx n="95" d="100"/>
          <a:sy n="95" d="100"/>
        </p:scale>
        <p:origin x="11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6912A-ED54-48EB-9828-328940009F2C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B348A-96AC-4290-ACF3-19066936C00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9106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B348A-96AC-4290-ACF3-19066936C009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0339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B348A-96AC-4290-ACF3-19066936C009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3820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B348A-96AC-4290-ACF3-19066936C009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4377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B348A-96AC-4290-ACF3-19066936C009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692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B348A-96AC-4290-ACF3-19066936C009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5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B348A-96AC-4290-ACF3-19066936C009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513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B348A-96AC-4290-ACF3-19066936C009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91867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B348A-96AC-4290-ACF3-19066936C009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87414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B348A-96AC-4290-ACF3-19066936C009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41114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B348A-96AC-4290-ACF3-19066936C009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3741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B348A-96AC-4290-ACF3-19066936C009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4686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B348A-96AC-4290-ACF3-19066936C009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79604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B348A-96AC-4290-ACF3-19066936C009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1657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B348A-96AC-4290-ACF3-19066936C009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3377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B348A-96AC-4290-ACF3-19066936C009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9205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B348A-96AC-4290-ACF3-19066936C009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6937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B348A-96AC-4290-ACF3-19066936C009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9715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B348A-96AC-4290-ACF3-19066936C009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3708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B348A-96AC-4290-ACF3-19066936C009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7566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B348A-96AC-4290-ACF3-19066936C009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3784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FFCA8E6-AF7C-9B26-52CE-D480BCA2F6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9D6BFEA8-5B5B-FB44-0DEE-D07ABA8505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AA510E6-7186-6DC8-9FD2-0547F960F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669A2EA-897D-E98B-000E-DFEC261AD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0D79615-F85A-9343-424F-91149738D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4009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077DB65-1441-96EB-8CC4-99D0976D8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724453D-A9C2-55CC-3312-DD50362E2C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58E8C32-401A-5F60-E7CF-25A863981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A1BE5B3-4F1C-B522-FDE1-C919B9D03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2ADB91B-F602-35B9-6488-1D9107E5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0803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4F686BA2-0894-EEEC-F264-FD650B8404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2A428F6-55E8-7D96-1FAE-96F534D482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666869A-0CF3-C5E9-56BF-98CB49C13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CC8E3A6-B4A3-0550-AA2F-F70E7F711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274A764-9D66-857C-5423-B9CA949C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7635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1A0CBF3-A9C4-F544-E65D-84B1B3689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38D4CC3-AA84-EA7C-84FB-B93D8F13F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04636D5-F40B-CAEB-D0DF-C72C2729D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57D192C-95B7-FC8A-6FB1-7FF40BF13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3576EBD-9EC4-CD82-DF3E-3708F75E0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0356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3FBD9EE-6200-2453-6D9B-B51142E0A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2602A7D-E2E9-9E66-36BE-D6E3703EC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75C54F6-ECB4-84CA-49C2-100257000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CCA8714-FB57-99D7-036B-D189DB1DE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50E70D9-AA95-B26E-F021-8E52BC4D4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0139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634F00-E266-565F-6DB2-9FF8BC488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2675E02-67CF-88E8-201C-C218E96C47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C159035-D2FC-5BAF-5A48-203B7D587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C361362-AE17-7A8C-4C70-E34DB3E9B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952FB2A-2ACA-D67E-FC39-5A173E76A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B8A5A0C-7C30-7776-FE89-94CCFA208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4507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846A9B7-59C7-887F-05B8-E984A3039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091FCD8-0925-BA83-2C3D-0EEA04334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D70BB528-28D5-58E7-A73A-59D6DEDF9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5C573DF5-2D8A-35F7-3C58-EDDAEB0343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0A6F7CA7-4EDC-7B28-F0DB-7DCB044A3E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1535230-0199-5A2F-03F7-EF7376B8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B77E4BEB-7472-C06D-EFE1-5C52FEBD6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F7C6530E-DFD2-6342-24E8-DD95A8B9B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9374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1B6C253-1B6F-F7CE-BB95-FAC51E39C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E69468C7-68B1-FFD9-82BF-69DE91049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C5684E1F-3E80-EF3A-F974-4AE44E9CD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C16A32D-AA27-E0A0-989B-C9A5AE79A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3781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7DD23DEA-0428-0257-D916-4FA466241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49E3C20D-8199-72C8-B055-02CF0211F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0BA0B2C-5E4B-7CB9-1E98-666F9DF31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7155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704D1AD-3C3E-7D9D-BBA5-E9626F999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841AC3F-651D-DADB-1025-FFE88F228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1ABA107-A2AB-C905-4AC7-C6FEA9E06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897C438-06BE-C073-247C-37BFA996E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E00589D-E149-741B-0441-95C02106A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12EF8FF-5D28-3AA6-D345-830CF48DF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2018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17C114-8AFD-5B7E-DD49-51EA8E92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5083CD9A-51DB-22C9-B4DB-8097F17F98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1846F4E-4F6E-0FC2-2036-FE6BE4FEE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E7845DD-9DCB-3580-B6FA-9A13492C2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2F6960C-A7F6-49D7-80F0-DE076D940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18C5DBB-E0BF-1461-A10A-188F943AA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1956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5E43826F-19B0-EFD2-69CC-9481C25CA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1529DA2-2E6C-387E-2B91-608FDAF69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D653A3F-0B6A-52F1-A78C-08A47363A1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08FCF-ABC7-304F-8D2D-40023E45595B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E8C3C42-CE03-9E8A-1882-48CC5C935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CF9335E-4AF4-6779-7C8F-98D40F359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854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6.pn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11" Type="http://schemas.openxmlformats.org/officeDocument/2006/relationships/image" Target="../media/image21.png"/><Relationship Id="rId5" Type="http://schemas.openxmlformats.org/officeDocument/2006/relationships/image" Target="../media/image8.png"/><Relationship Id="rId10" Type="http://schemas.openxmlformats.org/officeDocument/2006/relationships/image" Target="../media/image20.jpeg"/><Relationship Id="rId4" Type="http://schemas.openxmlformats.org/officeDocument/2006/relationships/image" Target="../media/image7.png"/><Relationship Id="rId9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11" Type="http://schemas.openxmlformats.org/officeDocument/2006/relationships/image" Target="../media/image27.png"/><Relationship Id="rId5" Type="http://schemas.openxmlformats.org/officeDocument/2006/relationships/image" Target="../media/image8.pn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12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11" Type="http://schemas.openxmlformats.org/officeDocument/2006/relationships/image" Target="../media/image30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eg"/><Relationship Id="rId3" Type="http://schemas.openxmlformats.org/officeDocument/2006/relationships/image" Target="../media/image7.pn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6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9.emf"/><Relationship Id="rId15" Type="http://schemas.openxmlformats.org/officeDocument/2006/relationships/image" Target="../media/image40.jpeg"/><Relationship Id="rId10" Type="http://schemas.openxmlformats.org/officeDocument/2006/relationships/image" Target="../media/image35.tiff"/><Relationship Id="rId4" Type="http://schemas.openxmlformats.org/officeDocument/2006/relationships/image" Target="../media/image8.pn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10" Type="http://schemas.openxmlformats.org/officeDocument/2006/relationships/image" Target="../media/image49.emf"/><Relationship Id="rId4" Type="http://schemas.openxmlformats.org/officeDocument/2006/relationships/image" Target="../media/image7.png"/><Relationship Id="rId9" Type="http://schemas.openxmlformats.org/officeDocument/2006/relationships/image" Target="../media/image48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11" Type="http://schemas.openxmlformats.org/officeDocument/2006/relationships/image" Target="../media/image54.png"/><Relationship Id="rId5" Type="http://schemas.openxmlformats.org/officeDocument/2006/relationships/image" Target="../media/image8.png"/><Relationship Id="rId10" Type="http://schemas.openxmlformats.org/officeDocument/2006/relationships/image" Target="../media/image53.png"/><Relationship Id="rId4" Type="http://schemas.openxmlformats.org/officeDocument/2006/relationships/image" Target="../media/image7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6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6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10" Type="http://schemas.openxmlformats.org/officeDocument/2006/relationships/image" Target="../media/image60.jpg"/><Relationship Id="rId4" Type="http://schemas.openxmlformats.org/officeDocument/2006/relationships/image" Target="../media/image7.png"/><Relationship Id="rId9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6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8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6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10" Type="http://schemas.openxmlformats.org/officeDocument/2006/relationships/image" Target="../media/image59.jpeg"/><Relationship Id="rId4" Type="http://schemas.openxmlformats.org/officeDocument/2006/relationships/image" Target="../media/image7.png"/><Relationship Id="rId9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6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10" Type="http://schemas.openxmlformats.org/officeDocument/2006/relationships/image" Target="../media/image65.jpg"/><Relationship Id="rId4" Type="http://schemas.openxmlformats.org/officeDocument/2006/relationships/image" Target="../media/image7.png"/><Relationship Id="rId9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açık hava, fabrika, işaret içeren bir resim&#10;&#10;Açıklama otomatik olarak oluşturuldu">
            <a:extLst>
              <a:ext uri="{FF2B5EF4-FFF2-40B4-BE49-F238E27FC236}">
                <a16:creationId xmlns:a16="http://schemas.microsoft.com/office/drawing/2014/main" id="{03EB4205-6C18-5FAF-3C43-ED0BF0DB9A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954715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BDC88387-1A5C-EB75-92D2-20B594CA3A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533" y="208864"/>
            <a:ext cx="1354095" cy="47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72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 13"/>
          <p:cNvGrpSpPr/>
          <p:nvPr/>
        </p:nvGrpSpPr>
        <p:grpSpPr>
          <a:xfrm>
            <a:off x="97536" y="0"/>
            <a:ext cx="12192000" cy="6858000"/>
            <a:chOff x="97536" y="0"/>
            <a:chExt cx="12192000" cy="6858000"/>
          </a:xfrm>
        </p:grpSpPr>
        <p:pic>
          <p:nvPicPr>
            <p:cNvPr id="15" name="Resim 14">
              <a:extLst>
                <a:ext uri="{FF2B5EF4-FFF2-40B4-BE49-F238E27FC236}">
                  <a16:creationId xmlns:a16="http://schemas.microsoft.com/office/drawing/2014/main" id="{CDB6A5A4-D57C-70D6-1E76-D3B659CE6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6" y="0"/>
              <a:ext cx="12192000" cy="6858000"/>
            </a:xfrm>
            <a:prstGeom prst="rect">
              <a:avLst/>
            </a:prstGeom>
          </p:spPr>
        </p:pic>
        <p:pic>
          <p:nvPicPr>
            <p:cNvPr id="16" name="Resim 15">
              <a:extLst>
                <a:ext uri="{FF2B5EF4-FFF2-40B4-BE49-F238E27FC236}">
                  <a16:creationId xmlns:a16="http://schemas.microsoft.com/office/drawing/2014/main" id="{EA2B93CD-A007-96DA-90F6-6267C3067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16826" y="5976732"/>
              <a:ext cx="1485869" cy="646611"/>
            </a:xfrm>
            <a:prstGeom prst="rect">
              <a:avLst/>
            </a:prstGeom>
          </p:spPr>
        </p:pic>
      </p:grpSp>
      <p:pic>
        <p:nvPicPr>
          <p:cNvPr id="6" name="Resim 5">
            <a:extLst>
              <a:ext uri="{FF2B5EF4-FFF2-40B4-BE49-F238E27FC236}">
                <a16:creationId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sp>
        <p:nvSpPr>
          <p:cNvPr id="10" name="28 Metin kutusu">
            <a:extLst>
              <a:ext uri="{FF2B5EF4-FFF2-40B4-BE49-F238E27FC236}">
                <a16:creationId xmlns:a16="http://schemas.microsoft.com/office/drawing/2014/main" id="{7582B908-C745-D886-AF8F-1CC4B7E2EDBF}"/>
              </a:ext>
            </a:extLst>
          </p:cNvPr>
          <p:cNvSpPr txBox="1"/>
          <p:nvPr/>
        </p:nvSpPr>
        <p:spPr>
          <a:xfrm>
            <a:off x="2023075" y="70654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ENDÜSTRİYEL TESİSLERDE YANGINDAN KORUNMA SİSTEMLERİ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28 Metin kutusu">
            <a:extLst>
              <a:ext uri="{FF2B5EF4-FFF2-40B4-BE49-F238E27FC236}">
                <a16:creationId xmlns:a16="http://schemas.microsoft.com/office/drawing/2014/main" id="{5A43C2B6-B5B2-ABC6-C8B8-462A4245176A}"/>
              </a:ext>
            </a:extLst>
          </p:cNvPr>
          <p:cNvSpPr txBox="1"/>
          <p:nvPr/>
        </p:nvSpPr>
        <p:spPr>
          <a:xfrm>
            <a:off x="1456509" y="1136402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SPRİNKLER SİSTEMLERİ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692682" y="1748172"/>
            <a:ext cx="3526278" cy="25260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7957820" y="3450730"/>
            <a:ext cx="3526278" cy="25260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4325251" y="2626760"/>
            <a:ext cx="3526278" cy="25260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Resim 23">
            <a:extLst>
              <a:ext uri="{FF2B5EF4-FFF2-40B4-BE49-F238E27FC236}">
                <a16:creationId xmlns:a16="http://schemas.microsoft.com/office/drawing/2014/main" id="{FABE12F5-B72B-44CB-3455-92F089C570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0753" y="2844836"/>
            <a:ext cx="3292338" cy="2089847"/>
          </a:xfrm>
          <a:prstGeom prst="rect">
            <a:avLst/>
          </a:prstGeom>
        </p:spPr>
      </p:pic>
      <p:pic>
        <p:nvPicPr>
          <p:cNvPr id="23" name="Resim 22">
            <a:extLst>
              <a:ext uri="{FF2B5EF4-FFF2-40B4-BE49-F238E27FC236}">
                <a16:creationId xmlns:a16="http://schemas.microsoft.com/office/drawing/2014/main" id="{7D07394B-90F7-452A-A199-2355C97E10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8374" y="3515761"/>
            <a:ext cx="2700762" cy="2395936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A25C86A1-5801-8CC8-94BF-170B31C8A4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174" y="2183160"/>
            <a:ext cx="3279932" cy="1932599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D43D13C3-DA5E-E27D-AC72-3B63F56744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6642" y="5229809"/>
            <a:ext cx="57816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62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 29"/>
          <p:cNvGrpSpPr/>
          <p:nvPr/>
        </p:nvGrpSpPr>
        <p:grpSpPr>
          <a:xfrm>
            <a:off x="91677" y="0"/>
            <a:ext cx="12192000" cy="6858000"/>
            <a:chOff x="97536" y="0"/>
            <a:chExt cx="12192000" cy="6858000"/>
          </a:xfrm>
        </p:grpSpPr>
        <p:pic>
          <p:nvPicPr>
            <p:cNvPr id="31" name="Resim 30">
              <a:extLst>
                <a:ext uri="{FF2B5EF4-FFF2-40B4-BE49-F238E27FC236}">
                  <a16:creationId xmlns:a16="http://schemas.microsoft.com/office/drawing/2014/main" id="{CDB6A5A4-D57C-70D6-1E76-D3B659CE6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6" y="0"/>
              <a:ext cx="12192000" cy="6858000"/>
            </a:xfrm>
            <a:prstGeom prst="rect">
              <a:avLst/>
            </a:prstGeom>
          </p:spPr>
        </p:pic>
        <p:pic>
          <p:nvPicPr>
            <p:cNvPr id="32" name="Resim 31">
              <a:extLst>
                <a:ext uri="{FF2B5EF4-FFF2-40B4-BE49-F238E27FC236}">
                  <a16:creationId xmlns:a16="http://schemas.microsoft.com/office/drawing/2014/main" id="{EA2B93CD-A007-96DA-90F6-6267C3067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16826" y="5976732"/>
              <a:ext cx="1485869" cy="646611"/>
            </a:xfrm>
            <a:prstGeom prst="rect">
              <a:avLst/>
            </a:prstGeom>
          </p:spPr>
        </p:pic>
      </p:grpSp>
      <p:pic>
        <p:nvPicPr>
          <p:cNvPr id="6" name="Resim 5">
            <a:extLst>
              <a:ext uri="{FF2B5EF4-FFF2-40B4-BE49-F238E27FC236}">
                <a16:creationId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sp>
        <p:nvSpPr>
          <p:cNvPr id="17" name="28 Metin kutusu">
            <a:extLst>
              <a:ext uri="{FF2B5EF4-FFF2-40B4-BE49-F238E27FC236}">
                <a16:creationId xmlns:a16="http://schemas.microsoft.com/office/drawing/2014/main" id="{7582B908-C745-D886-AF8F-1CC4B7E2EDBF}"/>
              </a:ext>
            </a:extLst>
          </p:cNvPr>
          <p:cNvSpPr txBox="1"/>
          <p:nvPr/>
        </p:nvSpPr>
        <p:spPr>
          <a:xfrm>
            <a:off x="2023075" y="70654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ENDÜSTRİYEL TESİSLERDE YANGINDAN KORUNMA SİSTEMLERİ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28 Metin kutusu">
            <a:extLst>
              <a:ext uri="{FF2B5EF4-FFF2-40B4-BE49-F238E27FC236}">
                <a16:creationId xmlns:a16="http://schemas.microsoft.com/office/drawing/2014/main" id="{5A43C2B6-B5B2-ABC6-C8B8-462A4245176A}"/>
              </a:ext>
            </a:extLst>
          </p:cNvPr>
          <p:cNvSpPr txBox="1"/>
          <p:nvPr/>
        </p:nvSpPr>
        <p:spPr>
          <a:xfrm>
            <a:off x="1465217" y="1040034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YANGIN DOLAPLARI VE HİDRANTLAR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 descr="K:\KATALOGLAR\K-yici master kataloglar\NORMEKS\Normeks katalog\DOLAP RESIMLERI\2014_Normeks dolap cekimi resimler\1-sivaustu yangin dolaplari\ST22YTCK\ST22YTCKSiyah pers.jpg">
            <a:extLst>
              <a:ext uri="{FF2B5EF4-FFF2-40B4-BE49-F238E27FC236}">
                <a16:creationId xmlns:a16="http://schemas.microsoft.com/office/drawing/2014/main" id="{2863414B-7A04-A326-BAA0-E270E10B1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12460" y="4655201"/>
            <a:ext cx="1112489" cy="1486374"/>
          </a:xfrm>
          <a:prstGeom prst="rect">
            <a:avLst/>
          </a:prstGeom>
          <a:noFill/>
        </p:spPr>
      </p:pic>
      <p:pic>
        <p:nvPicPr>
          <p:cNvPr id="19" name="Picture 4" descr="K:\KATALOGLAR\K-yici master kataloglar\NORMEKS\Normeks katalog\DOLAP RESIMLERI\2014_Normeks dolap cekimi resimler\1-sivaustu yangin dolaplari\ST22YTDK\ST22YTDK-tuplu.jpg">
            <a:extLst>
              <a:ext uri="{FF2B5EF4-FFF2-40B4-BE49-F238E27FC236}">
                <a16:creationId xmlns:a16="http://schemas.microsoft.com/office/drawing/2014/main" id="{A5F43602-03E3-1AD6-F870-488572DA1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93676" y="4529603"/>
            <a:ext cx="2606599" cy="1737571"/>
          </a:xfrm>
          <a:prstGeom prst="rect">
            <a:avLst/>
          </a:prstGeom>
          <a:noFill/>
        </p:spPr>
      </p:pic>
      <p:sp>
        <p:nvSpPr>
          <p:cNvPr id="22" name="Metin kutusu 21">
            <a:extLst>
              <a:ext uri="{FF2B5EF4-FFF2-40B4-BE49-F238E27FC236}">
                <a16:creationId xmlns:a16="http://schemas.microsoft.com/office/drawing/2014/main" id="{44E831BB-A606-8CFE-3F78-75A849360F67}"/>
              </a:ext>
            </a:extLst>
          </p:cNvPr>
          <p:cNvSpPr txBox="1"/>
          <p:nvPr/>
        </p:nvSpPr>
        <p:spPr>
          <a:xfrm>
            <a:off x="7120890" y="4314404"/>
            <a:ext cx="22720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dirty="0">
                <a:latin typeface="Arial" panose="020B0604020202020204" pitchFamily="34" charset="0"/>
                <a:cs typeface="Arial" panose="020B0604020202020204" pitchFamily="34" charset="0"/>
              </a:rPr>
              <a:t>İSTANBUL YENİ HAVAALANI</a:t>
            </a:r>
          </a:p>
        </p:txBody>
      </p:sp>
      <p:pic>
        <p:nvPicPr>
          <p:cNvPr id="23" name="Resim 22">
            <a:extLst>
              <a:ext uri="{FF2B5EF4-FFF2-40B4-BE49-F238E27FC236}">
                <a16:creationId xmlns:a16="http://schemas.microsoft.com/office/drawing/2014/main" id="{66CB40BC-A9D1-038F-4653-6276B0AEE3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7103" y="3749771"/>
            <a:ext cx="765113" cy="2811953"/>
          </a:xfrm>
          <a:prstGeom prst="rect">
            <a:avLst/>
          </a:prstGeom>
        </p:spPr>
      </p:pic>
      <p:sp>
        <p:nvSpPr>
          <p:cNvPr id="24" name="Metin kutusu 23">
            <a:extLst>
              <a:ext uri="{FF2B5EF4-FFF2-40B4-BE49-F238E27FC236}">
                <a16:creationId xmlns:a16="http://schemas.microsoft.com/office/drawing/2014/main" id="{A6C5C495-CB43-E266-2D1C-148DFD3E49C0}"/>
              </a:ext>
            </a:extLst>
          </p:cNvPr>
          <p:cNvSpPr txBox="1"/>
          <p:nvPr/>
        </p:nvSpPr>
        <p:spPr>
          <a:xfrm>
            <a:off x="3037988" y="4327367"/>
            <a:ext cx="1942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dirty="0">
                <a:latin typeface="Arial" panose="020B0604020202020204" pitchFamily="34" charset="0"/>
                <a:cs typeface="Arial" panose="020B0604020202020204" pitchFamily="34" charset="0"/>
              </a:rPr>
              <a:t>MARMARAY TÜP GEÇİT</a:t>
            </a:r>
          </a:p>
        </p:txBody>
      </p:sp>
      <p:pic>
        <p:nvPicPr>
          <p:cNvPr id="25" name="Picture 3" descr="K:\KATALOGLAR\K-yici master kataloglar\NORMEKS\Normeks katalog\DOLAP RESIMLERI\2014_Normeks dolap cekimi resimler\1-sivaustu yangin dolaplari\ST22YTCKTA\ST22YTCKTA-PERSPEKTİF.jpg">
            <a:extLst>
              <a:ext uri="{FF2B5EF4-FFF2-40B4-BE49-F238E27FC236}">
                <a16:creationId xmlns:a16="http://schemas.microsoft.com/office/drawing/2014/main" id="{6E43608E-0810-09D0-B7BB-B73C1584A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21746" y="4256818"/>
            <a:ext cx="1546714" cy="2320287"/>
          </a:xfrm>
          <a:prstGeom prst="rect">
            <a:avLst/>
          </a:prstGeom>
          <a:noFill/>
        </p:spPr>
      </p:pic>
      <p:sp>
        <p:nvSpPr>
          <p:cNvPr id="28" name="Dikdörtgen 27"/>
          <p:cNvSpPr/>
          <p:nvPr/>
        </p:nvSpPr>
        <p:spPr>
          <a:xfrm>
            <a:off x="2394514" y="1603221"/>
            <a:ext cx="3526278" cy="25260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Dikdörtgen 28"/>
          <p:cNvSpPr/>
          <p:nvPr/>
        </p:nvSpPr>
        <p:spPr>
          <a:xfrm>
            <a:off x="6493800" y="1603221"/>
            <a:ext cx="3526278" cy="25260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3" descr="C:\Documents and Settings\Samsung\Desktop\1\AVRASYA TÜNELİ.PNG">
            <a:extLst>
              <a:ext uri="{FF2B5EF4-FFF2-40B4-BE49-F238E27FC236}">
                <a16:creationId xmlns:a16="http://schemas.microsoft.com/office/drawing/2014/main" id="{C64A85CF-CB63-AC1F-A93B-432380910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030" y="1731264"/>
            <a:ext cx="2685245" cy="226261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8874804B-A1F4-E7E4-84FB-10CEDA5212E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316" y="1773629"/>
            <a:ext cx="2729556" cy="222025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11578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 25"/>
          <p:cNvGrpSpPr/>
          <p:nvPr/>
        </p:nvGrpSpPr>
        <p:grpSpPr>
          <a:xfrm>
            <a:off x="97536" y="0"/>
            <a:ext cx="12192000" cy="6858000"/>
            <a:chOff x="97536" y="0"/>
            <a:chExt cx="12192000" cy="6858000"/>
          </a:xfrm>
        </p:grpSpPr>
        <p:pic>
          <p:nvPicPr>
            <p:cNvPr id="27" name="Resim 26">
              <a:extLst>
                <a:ext uri="{FF2B5EF4-FFF2-40B4-BE49-F238E27FC236}">
                  <a16:creationId xmlns:a16="http://schemas.microsoft.com/office/drawing/2014/main" id="{CDB6A5A4-D57C-70D6-1E76-D3B659CE6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6" y="0"/>
              <a:ext cx="12192000" cy="6858000"/>
            </a:xfrm>
            <a:prstGeom prst="rect">
              <a:avLst/>
            </a:prstGeom>
          </p:spPr>
        </p:pic>
        <p:pic>
          <p:nvPicPr>
            <p:cNvPr id="28" name="Resim 27">
              <a:extLst>
                <a:ext uri="{FF2B5EF4-FFF2-40B4-BE49-F238E27FC236}">
                  <a16:creationId xmlns:a16="http://schemas.microsoft.com/office/drawing/2014/main" id="{EA2B93CD-A007-96DA-90F6-6267C3067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16826" y="5976732"/>
              <a:ext cx="1485869" cy="646611"/>
            </a:xfrm>
            <a:prstGeom prst="rect">
              <a:avLst/>
            </a:prstGeom>
          </p:spPr>
        </p:pic>
      </p:grpSp>
      <p:pic>
        <p:nvPicPr>
          <p:cNvPr id="6" name="Resim 5">
            <a:extLst>
              <a:ext uri="{FF2B5EF4-FFF2-40B4-BE49-F238E27FC236}">
                <a16:creationId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sp>
        <p:nvSpPr>
          <p:cNvPr id="17" name="28 Metin kutusu">
            <a:extLst>
              <a:ext uri="{FF2B5EF4-FFF2-40B4-BE49-F238E27FC236}">
                <a16:creationId xmlns:a16="http://schemas.microsoft.com/office/drawing/2014/main" id="{7582B908-C745-D886-AF8F-1CC4B7E2EDBF}"/>
              </a:ext>
            </a:extLst>
          </p:cNvPr>
          <p:cNvSpPr txBox="1"/>
          <p:nvPr/>
        </p:nvSpPr>
        <p:spPr>
          <a:xfrm>
            <a:off x="2023075" y="70654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ENDÜSTRİYEL TESİSLERDE YANGINDAN KORUNMA SİSTEMLERİ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 rot="297575">
            <a:off x="678126" y="2119925"/>
            <a:ext cx="3006518" cy="3282000"/>
          </a:xfrm>
          <a:prstGeom prst="rect">
            <a:avLst/>
          </a:prstGeom>
          <a:solidFill>
            <a:schemeClr val="tx2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4210" y="2186620"/>
            <a:ext cx="3006518" cy="3282002"/>
          </a:xfrm>
          <a:prstGeom prst="rect">
            <a:avLst/>
          </a:pr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62" tIns="91416" rIns="914162" bIns="91416" numCol="1" anchor="ctr" anchorCtr="1" compatLnSpc="1">
            <a:prstTxWarp prst="textNoShape">
              <a:avLst/>
            </a:prstTxWarp>
          </a:bodyPr>
          <a:lstStyle/>
          <a:p>
            <a:endParaRPr lang="en-US" sz="1799" kern="0" dirty="0">
              <a:solidFill>
                <a:srgbClr val="FFFFF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2" name="Rounded Rectangle 5"/>
          <p:cNvSpPr/>
          <p:nvPr/>
        </p:nvSpPr>
        <p:spPr>
          <a:xfrm>
            <a:off x="5088594" y="5596192"/>
            <a:ext cx="2840745" cy="2400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38100" dist="50800" dir="162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100" b="1" dirty="0">
                <a:solidFill>
                  <a:srgbClr val="270D97"/>
                </a:solidFill>
                <a:latin typeface="Arial" pitchFamily="34" charset="0"/>
                <a:cs typeface="Arial" pitchFamily="34" charset="0"/>
              </a:rPr>
              <a:t>OYAK RENAULT BURSA FABRİKASI</a:t>
            </a:r>
            <a:endParaRPr lang="en-US" sz="1100" b="1" dirty="0">
              <a:solidFill>
                <a:srgbClr val="270D9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33"/>
          <p:cNvGrpSpPr/>
          <p:nvPr/>
        </p:nvGrpSpPr>
        <p:grpSpPr>
          <a:xfrm>
            <a:off x="4976058" y="2219586"/>
            <a:ext cx="3020715" cy="3287148"/>
            <a:chOff x="6614674" y="1670306"/>
            <a:chExt cx="3445192" cy="3892294"/>
          </a:xfrm>
        </p:grpSpPr>
        <p:sp>
          <p:nvSpPr>
            <p:cNvPr id="14" name="Rectangle 19"/>
            <p:cNvSpPr/>
            <p:nvPr/>
          </p:nvSpPr>
          <p:spPr>
            <a:xfrm rot="297575">
              <a:off x="6630866" y="1670306"/>
              <a:ext cx="3429000" cy="3886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20"/>
            <p:cNvSpPr/>
            <p:nvPr/>
          </p:nvSpPr>
          <p:spPr>
            <a:xfrm>
              <a:off x="6614674" y="1676400"/>
              <a:ext cx="3429000" cy="38862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Bent-Up Arrow 23"/>
          <p:cNvSpPr/>
          <p:nvPr/>
        </p:nvSpPr>
        <p:spPr>
          <a:xfrm rot="10800000">
            <a:off x="3507699" y="2709853"/>
            <a:ext cx="1402040" cy="1371243"/>
          </a:xfrm>
          <a:prstGeom prst="bentUpArrow">
            <a:avLst>
              <a:gd name="adj1" fmla="val 34356"/>
              <a:gd name="adj2" fmla="val 37281"/>
              <a:gd name="adj3" fmla="val 3435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30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127068"/>
              </p:ext>
            </p:extLst>
          </p:nvPr>
        </p:nvGraphicFramePr>
        <p:xfrm>
          <a:off x="1307119" y="2900032"/>
          <a:ext cx="1894721" cy="20421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8947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2756">
                <a:tc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9825"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bg1"/>
                          </a:solidFill>
                        </a:rPr>
                        <a:t>ÜRETİM VE DEPOLAMA ALANLARI</a:t>
                      </a:r>
                    </a:p>
                    <a:p>
                      <a:pPr algn="ctr"/>
                      <a:r>
                        <a:rPr lang="tr-TR" sz="1600" b="1" dirty="0">
                          <a:solidFill>
                            <a:schemeClr val="bg1"/>
                          </a:solidFill>
                        </a:rPr>
                        <a:t>SPRİNKLER SİSTEMİ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756">
                <a:tc>
                  <a:txBody>
                    <a:bodyPr/>
                    <a:lstStyle/>
                    <a:p>
                      <a:pPr algn="ctr"/>
                      <a:endParaRPr lang="tr-T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28 Metin kutusu">
            <a:extLst>
              <a:ext uri="{FF2B5EF4-FFF2-40B4-BE49-F238E27FC236}">
                <a16:creationId xmlns:a16="http://schemas.microsoft.com/office/drawing/2014/main" id="{3DD7599C-6FC7-B660-07E9-C93967AFA150}"/>
              </a:ext>
            </a:extLst>
          </p:cNvPr>
          <p:cNvSpPr txBox="1"/>
          <p:nvPr/>
        </p:nvSpPr>
        <p:spPr>
          <a:xfrm>
            <a:off x="1343297" y="1076463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UYGULAMA ÖRNEKLERİ: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2" descr="OYAK RENAULT BURSA ile ilgili görsel sonucu"/>
          <p:cNvPicPr>
            <a:picLocks noChangeAspect="1" noChangeArrowheads="1"/>
          </p:cNvPicPr>
          <p:nvPr/>
        </p:nvPicPr>
        <p:blipFill rotWithShape="1">
          <a:blip r:embed="rId7" cstate="print"/>
          <a:srcRect t="1052"/>
          <a:stretch/>
        </p:blipFill>
        <p:spPr bwMode="auto">
          <a:xfrm>
            <a:off x="4974780" y="2224731"/>
            <a:ext cx="3068375" cy="3282002"/>
          </a:xfrm>
          <a:prstGeom prst="rect">
            <a:avLst/>
          </a:prstGeom>
          <a:noFill/>
        </p:spPr>
      </p:pic>
      <p:sp>
        <p:nvSpPr>
          <p:cNvPr id="24" name="Bent-Up Arrow 22"/>
          <p:cNvSpPr/>
          <p:nvPr/>
        </p:nvSpPr>
        <p:spPr>
          <a:xfrm>
            <a:off x="3671667" y="3742159"/>
            <a:ext cx="1402040" cy="1371243"/>
          </a:xfrm>
          <a:prstGeom prst="bentUpArrow">
            <a:avLst>
              <a:gd name="adj1" fmla="val 34356"/>
              <a:gd name="adj2" fmla="val 37281"/>
              <a:gd name="adj3" fmla="val 34357"/>
            </a:avLst>
          </a:pr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62" tIns="91416" rIns="914162" bIns="91416" numCol="1" anchor="ctr" anchorCtr="1" compatLnSpc="1">
            <a:prstTxWarp prst="textNoShape">
              <a:avLst/>
            </a:prstTxWarp>
          </a:bodyPr>
          <a:lstStyle/>
          <a:p>
            <a:endParaRPr lang="en-US" sz="1799" kern="0">
              <a:solidFill>
                <a:srgbClr val="FFFFF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C3AD115-8E49-9229-5D23-7286226B35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6689" y="1387614"/>
            <a:ext cx="3001569" cy="1848488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BEEE6D7B-3417-3F57-9257-BF237C3D75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6688" y="3363599"/>
            <a:ext cx="3022012" cy="1730993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18BF116-B9C3-9D1D-1574-A38C55630C4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947" t="4985" r="31690" b="56141"/>
          <a:stretch/>
        </p:blipFill>
        <p:spPr>
          <a:xfrm>
            <a:off x="3893814" y="5295076"/>
            <a:ext cx="993881" cy="1256724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4C0D4D27-0B2F-517E-7193-F2166635DD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26688" y="5213025"/>
            <a:ext cx="1437890" cy="1246482"/>
          </a:xfrm>
          <a:prstGeom prst="rect">
            <a:avLst/>
          </a:prstGeom>
        </p:spPr>
      </p:pic>
      <p:sp>
        <p:nvSpPr>
          <p:cNvPr id="30" name="Bent-Up Arrow 22">
            <a:extLst>
              <a:ext uri="{FF2B5EF4-FFF2-40B4-BE49-F238E27FC236}">
                <a16:creationId xmlns:a16="http://schemas.microsoft.com/office/drawing/2014/main" id="{94D5E4FF-B36F-C782-861B-F6BCC620537B}"/>
              </a:ext>
            </a:extLst>
          </p:cNvPr>
          <p:cNvSpPr/>
          <p:nvPr/>
        </p:nvSpPr>
        <p:spPr>
          <a:xfrm rot="16200000">
            <a:off x="7882598" y="5032327"/>
            <a:ext cx="656551" cy="703635"/>
          </a:xfrm>
          <a:prstGeom prst="bentUpArrow">
            <a:avLst>
              <a:gd name="adj1" fmla="val 34356"/>
              <a:gd name="adj2" fmla="val 37281"/>
              <a:gd name="adj3" fmla="val 34357"/>
            </a:avLst>
          </a:pr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62" tIns="91416" rIns="914162" bIns="91416" numCol="1" anchor="ctr" anchorCtr="1" compatLnSpc="1">
            <a:prstTxWarp prst="textNoShape">
              <a:avLst/>
            </a:prstTxWarp>
          </a:bodyPr>
          <a:lstStyle/>
          <a:p>
            <a:endParaRPr lang="en-US" sz="1799" kern="0">
              <a:solidFill>
                <a:srgbClr val="FFFFF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2" name="Bent-Up Arrow 22">
            <a:extLst>
              <a:ext uri="{FF2B5EF4-FFF2-40B4-BE49-F238E27FC236}">
                <a16:creationId xmlns:a16="http://schemas.microsoft.com/office/drawing/2014/main" id="{94D5E4FF-B36F-C782-861B-F6BCC620537B}"/>
              </a:ext>
            </a:extLst>
          </p:cNvPr>
          <p:cNvSpPr/>
          <p:nvPr/>
        </p:nvSpPr>
        <p:spPr>
          <a:xfrm rot="10800000">
            <a:off x="7475829" y="4438331"/>
            <a:ext cx="1078790" cy="684170"/>
          </a:xfrm>
          <a:prstGeom prst="bentUpArrow">
            <a:avLst>
              <a:gd name="adj1" fmla="val 34356"/>
              <a:gd name="adj2" fmla="val 37281"/>
              <a:gd name="adj3" fmla="val 34357"/>
            </a:avLst>
          </a:pr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62" tIns="91416" rIns="914162" bIns="91416" numCol="1" anchor="ctr" anchorCtr="1" compatLnSpc="1">
            <a:prstTxWarp prst="textNoShape">
              <a:avLst/>
            </a:prstTxWarp>
          </a:bodyPr>
          <a:lstStyle/>
          <a:p>
            <a:endParaRPr lang="en-US" sz="1799" kern="0">
              <a:solidFill>
                <a:srgbClr val="FFFFF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3" name="Bent-Up Arrow 22">
            <a:extLst>
              <a:ext uri="{FF2B5EF4-FFF2-40B4-BE49-F238E27FC236}">
                <a16:creationId xmlns:a16="http://schemas.microsoft.com/office/drawing/2014/main" id="{94D5E4FF-B36F-C782-861B-F6BCC620537B}"/>
              </a:ext>
            </a:extLst>
          </p:cNvPr>
          <p:cNvSpPr/>
          <p:nvPr/>
        </p:nvSpPr>
        <p:spPr>
          <a:xfrm rot="10800000">
            <a:off x="7540717" y="2815580"/>
            <a:ext cx="1078790" cy="684170"/>
          </a:xfrm>
          <a:prstGeom prst="bentUpArrow">
            <a:avLst>
              <a:gd name="adj1" fmla="val 34356"/>
              <a:gd name="adj2" fmla="val 37281"/>
              <a:gd name="adj3" fmla="val 34357"/>
            </a:avLst>
          </a:pr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62" tIns="91416" rIns="914162" bIns="91416" numCol="1" anchor="ctr" anchorCtr="1" compatLnSpc="1">
            <a:prstTxWarp prst="textNoShape">
              <a:avLst/>
            </a:prstTxWarp>
          </a:bodyPr>
          <a:lstStyle/>
          <a:p>
            <a:endParaRPr lang="en-US" sz="1799" kern="0">
              <a:solidFill>
                <a:srgbClr val="FFFFF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84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 21"/>
          <p:cNvGrpSpPr/>
          <p:nvPr/>
        </p:nvGrpSpPr>
        <p:grpSpPr>
          <a:xfrm>
            <a:off x="97536" y="0"/>
            <a:ext cx="12192000" cy="6858000"/>
            <a:chOff x="97536" y="0"/>
            <a:chExt cx="12192000" cy="6858000"/>
          </a:xfrm>
        </p:grpSpPr>
        <p:pic>
          <p:nvPicPr>
            <p:cNvPr id="23" name="Resim 22">
              <a:extLst>
                <a:ext uri="{FF2B5EF4-FFF2-40B4-BE49-F238E27FC236}">
                  <a16:creationId xmlns:a16="http://schemas.microsoft.com/office/drawing/2014/main" id="{CDB6A5A4-D57C-70D6-1E76-D3B659CE6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6" y="0"/>
              <a:ext cx="12192000" cy="6858000"/>
            </a:xfrm>
            <a:prstGeom prst="rect">
              <a:avLst/>
            </a:prstGeom>
          </p:spPr>
        </p:pic>
        <p:pic>
          <p:nvPicPr>
            <p:cNvPr id="24" name="Resim 23">
              <a:extLst>
                <a:ext uri="{FF2B5EF4-FFF2-40B4-BE49-F238E27FC236}">
                  <a16:creationId xmlns:a16="http://schemas.microsoft.com/office/drawing/2014/main" id="{EA2B93CD-A007-96DA-90F6-6267C3067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16826" y="5976732"/>
              <a:ext cx="1485869" cy="646611"/>
            </a:xfrm>
            <a:prstGeom prst="rect">
              <a:avLst/>
            </a:prstGeom>
          </p:spPr>
        </p:pic>
      </p:grpSp>
      <p:pic>
        <p:nvPicPr>
          <p:cNvPr id="6" name="Resim 5">
            <a:extLst>
              <a:ext uri="{FF2B5EF4-FFF2-40B4-BE49-F238E27FC236}">
                <a16:creationId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sp>
        <p:nvSpPr>
          <p:cNvPr id="10" name="28 Metin kutusu">
            <a:extLst>
              <a:ext uri="{FF2B5EF4-FFF2-40B4-BE49-F238E27FC236}">
                <a16:creationId xmlns:a16="http://schemas.microsoft.com/office/drawing/2014/main" id="{7582B908-C745-D886-AF8F-1CC4B7E2EDBF}"/>
              </a:ext>
            </a:extLst>
          </p:cNvPr>
          <p:cNvSpPr txBox="1"/>
          <p:nvPr/>
        </p:nvSpPr>
        <p:spPr>
          <a:xfrm>
            <a:off x="2023075" y="70654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ENDÜSTRİYEL TESİSLERDE YANGINDAN KORUNMA SİSTEMLERİ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28 Metin kutusu">
            <a:extLst>
              <a:ext uri="{FF2B5EF4-FFF2-40B4-BE49-F238E27FC236}">
                <a16:creationId xmlns:a16="http://schemas.microsoft.com/office/drawing/2014/main" id="{5A43C2B6-B5B2-ABC6-C8B8-462A4245176A}"/>
              </a:ext>
            </a:extLst>
          </p:cNvPr>
          <p:cNvSpPr txBox="1"/>
          <p:nvPr/>
        </p:nvSpPr>
        <p:spPr>
          <a:xfrm>
            <a:off x="1676399" y="1118876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YÜKSEK BASINÇLI SU SİSİ SÖNDÜRME SİSTEMLERİ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id="{68172157-C2BC-07FE-BE83-D38C9F3FB5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77" b="100000" l="4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659" y="1558610"/>
            <a:ext cx="2566910" cy="270914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0" name="Picture 7">
            <a:extLst>
              <a:ext uri="{FF2B5EF4-FFF2-40B4-BE49-F238E27FC236}">
                <a16:creationId xmlns:a16="http://schemas.microsoft.com/office/drawing/2014/main" id="{F9D2F8FF-7625-27A5-90F7-B6FB8BF335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6" b="9957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438" y="2300900"/>
            <a:ext cx="1861456" cy="19646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1" name="Picture 8">
            <a:extLst>
              <a:ext uri="{FF2B5EF4-FFF2-40B4-BE49-F238E27FC236}">
                <a16:creationId xmlns:a16="http://schemas.microsoft.com/office/drawing/2014/main" id="{78A1381C-32AE-6B35-FC5F-46A2954272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242" y="3676773"/>
            <a:ext cx="508945" cy="53714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2" name="TextBox 9">
            <a:extLst>
              <a:ext uri="{FF2B5EF4-FFF2-40B4-BE49-F238E27FC236}">
                <a16:creationId xmlns:a16="http://schemas.microsoft.com/office/drawing/2014/main" id="{AEBF49A8-32BA-5012-5245-B1AFDC337979}"/>
              </a:ext>
            </a:extLst>
          </p:cNvPr>
          <p:cNvSpPr txBox="1"/>
          <p:nvPr/>
        </p:nvSpPr>
        <p:spPr>
          <a:xfrm>
            <a:off x="1372294" y="4522553"/>
            <a:ext cx="236659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tr-TR" sz="16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      </a:t>
            </a:r>
            <a:r>
              <a:rPr lang="da-DK" sz="16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1000-1200 </a:t>
            </a: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µm</a:t>
            </a:r>
          </a:p>
          <a:p>
            <a:pPr defTabSz="685800">
              <a:defRPr/>
            </a:pPr>
            <a:r>
              <a:rPr lang="da-DK" sz="16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TextBox 10">
            <a:extLst>
              <a:ext uri="{FF2B5EF4-FFF2-40B4-BE49-F238E27FC236}">
                <a16:creationId xmlns:a16="http://schemas.microsoft.com/office/drawing/2014/main" id="{DFF9086A-8C5F-6CE5-CBDB-28567F1CD914}"/>
              </a:ext>
            </a:extLst>
          </p:cNvPr>
          <p:cNvSpPr txBox="1"/>
          <p:nvPr/>
        </p:nvSpPr>
        <p:spPr>
          <a:xfrm>
            <a:off x="5349427" y="4486226"/>
            <a:ext cx="200347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tr-TR" sz="16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        </a:t>
            </a:r>
            <a:r>
              <a:rPr lang="da-DK" sz="16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200-700 </a:t>
            </a: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µm</a:t>
            </a:r>
          </a:p>
          <a:p>
            <a:pPr defTabSz="685800">
              <a:defRPr/>
            </a:pPr>
            <a:r>
              <a:rPr lang="da-DK" sz="16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4" name="TextBox 11">
            <a:extLst>
              <a:ext uri="{FF2B5EF4-FFF2-40B4-BE49-F238E27FC236}">
                <a16:creationId xmlns:a16="http://schemas.microsoft.com/office/drawing/2014/main" id="{428C4816-D860-DBF5-E58A-E976F7C8E13E}"/>
              </a:ext>
            </a:extLst>
          </p:cNvPr>
          <p:cNvSpPr txBox="1"/>
          <p:nvPr/>
        </p:nvSpPr>
        <p:spPr>
          <a:xfrm>
            <a:off x="8839804" y="4513216"/>
            <a:ext cx="2003477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50-100 µm</a:t>
            </a:r>
          </a:p>
          <a:p>
            <a:pPr defTabSz="685800">
              <a:defRPr/>
            </a:pPr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da-DK" sz="16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5" name="TextBox 12">
            <a:extLst>
              <a:ext uri="{FF2B5EF4-FFF2-40B4-BE49-F238E27FC236}">
                <a16:creationId xmlns:a16="http://schemas.microsoft.com/office/drawing/2014/main" id="{7966C334-BE95-08EB-4FC6-8C8F35A67D32}"/>
              </a:ext>
            </a:extLst>
          </p:cNvPr>
          <p:cNvSpPr txBox="1"/>
          <p:nvPr/>
        </p:nvSpPr>
        <p:spPr>
          <a:xfrm>
            <a:off x="970403" y="4270906"/>
            <a:ext cx="2946987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tr-TR" sz="1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a-DK" sz="1400" b="1" dirty="0">
                <a:latin typeface="Arial" panose="020B0604020202020204" pitchFamily="34" charset="0"/>
                <a:cs typeface="Arial" panose="020B0604020202020204" pitchFamily="34" charset="0"/>
              </a:rPr>
              <a:t>Sprinkler</a:t>
            </a:r>
            <a:r>
              <a:rPr lang="tr-TR" sz="1400" b="1" dirty="0">
                <a:latin typeface="Arial" panose="020B0604020202020204" pitchFamily="34" charset="0"/>
                <a:cs typeface="Arial" panose="020B0604020202020204" pitchFamily="34" charset="0"/>
              </a:rPr>
              <a:t> Sistemi</a:t>
            </a:r>
            <a:endParaRPr lang="da-D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13">
            <a:extLst>
              <a:ext uri="{FF2B5EF4-FFF2-40B4-BE49-F238E27FC236}">
                <a16:creationId xmlns:a16="http://schemas.microsoft.com/office/drawing/2014/main" id="{8D602D58-DC31-8355-34E1-9787768A48F9}"/>
              </a:ext>
            </a:extLst>
          </p:cNvPr>
          <p:cNvSpPr txBox="1"/>
          <p:nvPr/>
        </p:nvSpPr>
        <p:spPr>
          <a:xfrm>
            <a:off x="4577280" y="4255856"/>
            <a:ext cx="3547772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tr-TR" sz="1400" b="1" dirty="0">
                <a:latin typeface="Arial" panose="020B0604020202020204" pitchFamily="34" charset="0"/>
                <a:cs typeface="Arial" panose="020B0604020202020204" pitchFamily="34" charset="0"/>
              </a:rPr>
              <a:t>Düşük Basınçlı Su Sisi Sistemi</a:t>
            </a:r>
            <a:endParaRPr lang="da-D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17">
            <a:extLst>
              <a:ext uri="{FF2B5EF4-FFF2-40B4-BE49-F238E27FC236}">
                <a16:creationId xmlns:a16="http://schemas.microsoft.com/office/drawing/2014/main" id="{517AFC7C-89EC-ED57-E111-F7C34D4582A3}"/>
              </a:ext>
            </a:extLst>
          </p:cNvPr>
          <p:cNvSpPr txBox="1"/>
          <p:nvPr/>
        </p:nvSpPr>
        <p:spPr>
          <a:xfrm>
            <a:off x="6720355" y="1553509"/>
            <a:ext cx="1470996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1,700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14">
            <a:extLst>
              <a:ext uri="{FF2B5EF4-FFF2-40B4-BE49-F238E27FC236}">
                <a16:creationId xmlns:a16="http://schemas.microsoft.com/office/drawing/2014/main" id="{F2EB78FF-E3A3-0EEB-38F1-006A23769B5D}"/>
              </a:ext>
            </a:extLst>
          </p:cNvPr>
          <p:cNvSpPr txBox="1"/>
          <p:nvPr/>
        </p:nvSpPr>
        <p:spPr>
          <a:xfrm>
            <a:off x="7961305" y="4278648"/>
            <a:ext cx="3561171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tr-TR" sz="1400" b="1" dirty="0">
                <a:latin typeface="Arial" panose="020B0604020202020204" pitchFamily="34" charset="0"/>
                <a:cs typeface="Arial" panose="020B0604020202020204" pitchFamily="34" charset="0"/>
              </a:rPr>
              <a:t>Yüksek Basınçlı </a:t>
            </a:r>
            <a:r>
              <a:rPr lang="tr-TR" sz="1400" b="1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Su Sisi Sistemi</a:t>
            </a:r>
            <a:endParaRPr lang="da-DK" sz="140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18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97536" y="0"/>
            <a:ext cx="12192000" cy="6858000"/>
            <a:chOff x="97536" y="0"/>
            <a:chExt cx="12192000" cy="6858000"/>
          </a:xfrm>
        </p:grpSpPr>
        <p:pic>
          <p:nvPicPr>
            <p:cNvPr id="35" name="Resim 34">
              <a:extLst>
                <a:ext uri="{FF2B5EF4-FFF2-40B4-BE49-F238E27FC236}">
                  <a16:creationId xmlns:a16="http://schemas.microsoft.com/office/drawing/2014/main" id="{CDB6A5A4-D57C-70D6-1E76-D3B659CE6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6" y="0"/>
              <a:ext cx="12192000" cy="6858000"/>
            </a:xfrm>
            <a:prstGeom prst="rect">
              <a:avLst/>
            </a:prstGeom>
          </p:spPr>
        </p:pic>
        <p:pic>
          <p:nvPicPr>
            <p:cNvPr id="36" name="Resim 35">
              <a:extLst>
                <a:ext uri="{FF2B5EF4-FFF2-40B4-BE49-F238E27FC236}">
                  <a16:creationId xmlns:a16="http://schemas.microsoft.com/office/drawing/2014/main" id="{EA2B93CD-A007-96DA-90F6-6267C3067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16826" y="5976732"/>
              <a:ext cx="1485869" cy="646611"/>
            </a:xfrm>
            <a:prstGeom prst="rect">
              <a:avLst/>
            </a:prstGeom>
          </p:spPr>
        </p:pic>
      </p:grpSp>
      <p:sp>
        <p:nvSpPr>
          <p:cNvPr id="33" name="Dikdörtgen 32"/>
          <p:cNvSpPr/>
          <p:nvPr/>
        </p:nvSpPr>
        <p:spPr>
          <a:xfrm>
            <a:off x="9158042" y="2617153"/>
            <a:ext cx="2536481" cy="22651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sp>
        <p:nvSpPr>
          <p:cNvPr id="10" name="28 Metin kutusu">
            <a:extLst>
              <a:ext uri="{FF2B5EF4-FFF2-40B4-BE49-F238E27FC236}">
                <a16:creationId xmlns:a16="http://schemas.microsoft.com/office/drawing/2014/main" id="{7582B908-C745-D886-AF8F-1CC4B7E2EDBF}"/>
              </a:ext>
            </a:extLst>
          </p:cNvPr>
          <p:cNvSpPr txBox="1"/>
          <p:nvPr/>
        </p:nvSpPr>
        <p:spPr>
          <a:xfrm>
            <a:off x="2023075" y="70654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ENDÜSTRİYEL TESİSLERDE YANGINDAN KORUNMA SİSTEMLERİ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28 Metin kutusu">
            <a:extLst>
              <a:ext uri="{FF2B5EF4-FFF2-40B4-BE49-F238E27FC236}">
                <a16:creationId xmlns:a16="http://schemas.microsoft.com/office/drawing/2014/main" id="{5A43C2B6-B5B2-ABC6-C8B8-462A4245176A}"/>
              </a:ext>
            </a:extLst>
          </p:cNvPr>
          <p:cNvSpPr txBox="1"/>
          <p:nvPr/>
        </p:nvSpPr>
        <p:spPr>
          <a:xfrm>
            <a:off x="1676399" y="1118876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YÜKSEK BASINÇLI SU SİSİ SÖNDÜRME SİSTEMLERİ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17">
            <a:extLst>
              <a:ext uri="{FF2B5EF4-FFF2-40B4-BE49-F238E27FC236}">
                <a16:creationId xmlns:a16="http://schemas.microsoft.com/office/drawing/2014/main" id="{517AFC7C-89EC-ED57-E111-F7C34D4582A3}"/>
              </a:ext>
            </a:extLst>
          </p:cNvPr>
          <p:cNvSpPr txBox="1"/>
          <p:nvPr/>
        </p:nvSpPr>
        <p:spPr>
          <a:xfrm>
            <a:off x="6720355" y="1553509"/>
            <a:ext cx="1470996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1,700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1">
            <a:extLst>
              <a:ext uri="{FF2B5EF4-FFF2-40B4-BE49-F238E27FC236}">
                <a16:creationId xmlns:a16="http://schemas.microsoft.com/office/drawing/2014/main" id="{26AAFFD7-0C06-C322-B0E3-A0B5CACBBC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6"/>
          <a:stretch/>
        </p:blipFill>
        <p:spPr>
          <a:xfrm rot="5609196">
            <a:off x="10455205" y="3701068"/>
            <a:ext cx="1257727" cy="987482"/>
          </a:xfrm>
          <a:prstGeom prst="rect">
            <a:avLst/>
          </a:prstGeom>
        </p:spPr>
      </p:pic>
      <p:pic>
        <p:nvPicPr>
          <p:cNvPr id="27" name="Picture 13">
            <a:extLst>
              <a:ext uri="{FF2B5EF4-FFF2-40B4-BE49-F238E27FC236}">
                <a16:creationId xmlns:a16="http://schemas.microsoft.com/office/drawing/2014/main" id="{7A07A1A4-E927-3934-B6E6-E72F84F625E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3" t="16618" r="22040" b="20193"/>
          <a:stretch/>
        </p:blipFill>
        <p:spPr>
          <a:xfrm>
            <a:off x="10668509" y="2767275"/>
            <a:ext cx="849835" cy="793713"/>
          </a:xfrm>
          <a:prstGeom prst="rect">
            <a:avLst/>
          </a:prstGeom>
        </p:spPr>
      </p:pic>
      <p:pic>
        <p:nvPicPr>
          <p:cNvPr id="28" name="Picture 16">
            <a:extLst>
              <a:ext uri="{FF2B5EF4-FFF2-40B4-BE49-F238E27FC236}">
                <a16:creationId xmlns:a16="http://schemas.microsoft.com/office/drawing/2014/main" id="{4CBD1613-62D5-1677-F88A-D38FEC65F4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478" r="13638" b="50373"/>
          <a:stretch/>
        </p:blipFill>
        <p:spPr>
          <a:xfrm>
            <a:off x="9314845" y="2644151"/>
            <a:ext cx="1200754" cy="82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Picture 22">
            <a:extLst>
              <a:ext uri="{FF2B5EF4-FFF2-40B4-BE49-F238E27FC236}">
                <a16:creationId xmlns:a16="http://schemas.microsoft.com/office/drawing/2014/main" id="{F733CD12-4750-6286-C8FF-E738F99941A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5" t="13662" r="19249" b="9454"/>
          <a:stretch/>
        </p:blipFill>
        <p:spPr>
          <a:xfrm>
            <a:off x="9600129" y="3609969"/>
            <a:ext cx="630186" cy="1169681"/>
          </a:xfrm>
          <a:prstGeom prst="rect">
            <a:avLst/>
          </a:prstGeom>
        </p:spPr>
      </p:pic>
      <p:sp>
        <p:nvSpPr>
          <p:cNvPr id="48" name="Dikdörtgen 47">
            <a:extLst>
              <a:ext uri="{FF2B5EF4-FFF2-40B4-BE49-F238E27FC236}">
                <a16:creationId xmlns:a16="http://schemas.microsoft.com/office/drawing/2014/main" id="{1A256C41-8D46-08FD-E4F2-889D85FE416B}"/>
              </a:ext>
            </a:extLst>
          </p:cNvPr>
          <p:cNvSpPr/>
          <p:nvPr/>
        </p:nvSpPr>
        <p:spPr>
          <a:xfrm>
            <a:off x="4751745" y="2175756"/>
            <a:ext cx="29197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Bağlantı Elemanları</a:t>
            </a:r>
          </a:p>
        </p:txBody>
      </p:sp>
      <p:sp>
        <p:nvSpPr>
          <p:cNvPr id="49" name="Dikdörtgen 48">
            <a:extLst>
              <a:ext uri="{FF2B5EF4-FFF2-40B4-BE49-F238E27FC236}">
                <a16:creationId xmlns:a16="http://schemas.microsoft.com/office/drawing/2014/main" id="{BE340E4C-DC39-E980-FB5C-2D15E88B10EC}"/>
              </a:ext>
            </a:extLst>
          </p:cNvPr>
          <p:cNvSpPr/>
          <p:nvPr/>
        </p:nvSpPr>
        <p:spPr>
          <a:xfrm>
            <a:off x="7366819" y="2194150"/>
            <a:ext cx="15130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SS 316L Boru</a:t>
            </a:r>
          </a:p>
        </p:txBody>
      </p:sp>
      <p:sp>
        <p:nvSpPr>
          <p:cNvPr id="50" name="Dikdörtgen 49">
            <a:extLst>
              <a:ext uri="{FF2B5EF4-FFF2-40B4-BE49-F238E27FC236}">
                <a16:creationId xmlns:a16="http://schemas.microsoft.com/office/drawing/2014/main" id="{B18F28B3-1A1A-4A9E-B906-55598DEA666D}"/>
              </a:ext>
            </a:extLst>
          </p:cNvPr>
          <p:cNvSpPr/>
          <p:nvPr/>
        </p:nvSpPr>
        <p:spPr>
          <a:xfrm>
            <a:off x="10026172" y="2175756"/>
            <a:ext cx="10518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Nozullar </a:t>
            </a:r>
          </a:p>
        </p:txBody>
      </p:sp>
      <p:sp>
        <p:nvSpPr>
          <p:cNvPr id="51" name="Dikdörtgen 50">
            <a:extLst>
              <a:ext uri="{FF2B5EF4-FFF2-40B4-BE49-F238E27FC236}">
                <a16:creationId xmlns:a16="http://schemas.microsoft.com/office/drawing/2014/main" id="{89AA7766-26BD-5CC1-C99D-299FC7D672B8}"/>
              </a:ext>
            </a:extLst>
          </p:cNvPr>
          <p:cNvSpPr/>
          <p:nvPr/>
        </p:nvSpPr>
        <p:spPr>
          <a:xfrm>
            <a:off x="408493" y="1424843"/>
            <a:ext cx="253581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tr-TR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Basınçlandırma Ünitesi</a:t>
            </a:r>
          </a:p>
          <a:p>
            <a:pPr lvl="0"/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(100-150 bar)</a:t>
            </a:r>
          </a:p>
        </p:txBody>
      </p:sp>
      <p:sp>
        <p:nvSpPr>
          <p:cNvPr id="52" name="Dikdörtgen 51">
            <a:extLst>
              <a:ext uri="{FF2B5EF4-FFF2-40B4-BE49-F238E27FC236}">
                <a16:creationId xmlns:a16="http://schemas.microsoft.com/office/drawing/2014/main" id="{E8F82611-4A39-375D-C984-E8EBFEB8C555}"/>
              </a:ext>
            </a:extLst>
          </p:cNvPr>
          <p:cNvSpPr/>
          <p:nvPr/>
        </p:nvSpPr>
        <p:spPr>
          <a:xfrm>
            <a:off x="2952293" y="1536436"/>
            <a:ext cx="19967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6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tr-TR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Kontrol </a:t>
            </a:r>
            <a:b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Vanaları</a:t>
            </a:r>
          </a:p>
        </p:txBody>
      </p:sp>
      <p:sp>
        <p:nvSpPr>
          <p:cNvPr id="29" name="Dikdörtgen 28"/>
          <p:cNvSpPr/>
          <p:nvPr/>
        </p:nvSpPr>
        <p:spPr>
          <a:xfrm>
            <a:off x="461040" y="2606477"/>
            <a:ext cx="2184915" cy="22593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Dikdörtgen 29"/>
          <p:cNvSpPr/>
          <p:nvPr/>
        </p:nvSpPr>
        <p:spPr>
          <a:xfrm>
            <a:off x="7474225" y="2606477"/>
            <a:ext cx="1186341" cy="22758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Dikdörtgen 30"/>
          <p:cNvSpPr/>
          <p:nvPr/>
        </p:nvSpPr>
        <p:spPr>
          <a:xfrm>
            <a:off x="2864959" y="2618642"/>
            <a:ext cx="1223069" cy="22472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Dikdörtgen 31"/>
          <p:cNvSpPr/>
          <p:nvPr/>
        </p:nvSpPr>
        <p:spPr>
          <a:xfrm>
            <a:off x="4390720" y="2624450"/>
            <a:ext cx="2847502" cy="22414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61E9013C-0D89-9B37-E7DA-D3C4134676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548" y="2563616"/>
            <a:ext cx="1382087" cy="2217727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A4ADB5BF-8B23-6A76-6463-73CAA2AB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98" y="2583079"/>
            <a:ext cx="2060523" cy="2282776"/>
          </a:xfrm>
          <a:prstGeom prst="rect">
            <a:avLst/>
          </a:prstGeom>
        </p:spPr>
      </p:pic>
      <p:pic>
        <p:nvPicPr>
          <p:cNvPr id="44" name="C53E0AF8-8DFB-4808-B161-C396E2182F4C" descr="image001">
            <a:extLst>
              <a:ext uri="{FF2B5EF4-FFF2-40B4-BE49-F238E27FC236}">
                <a16:creationId xmlns:a16="http://schemas.microsoft.com/office/drawing/2014/main" id="{89182640-BBC5-F12F-B287-38BF80061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559191" y="2672151"/>
            <a:ext cx="1069776" cy="860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8CF177B0-818D-410B-A78A-51AABF3B41A6" descr="image004">
            <a:extLst>
              <a:ext uri="{FF2B5EF4-FFF2-40B4-BE49-F238E27FC236}">
                <a16:creationId xmlns:a16="http://schemas.microsoft.com/office/drawing/2014/main" id="{886D1282-3102-546D-D4BF-4D9E69FBB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46250" y="3976473"/>
            <a:ext cx="1146703" cy="803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012B7ED6-545E-47CB-8969-178FE835FB8C" descr="image002">
            <a:extLst>
              <a:ext uri="{FF2B5EF4-FFF2-40B4-BE49-F238E27FC236}">
                <a16:creationId xmlns:a16="http://schemas.microsoft.com/office/drawing/2014/main" id="{4C0685EF-9A98-3CB3-6B85-FEF5AC7C2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54881" y="2673403"/>
            <a:ext cx="1146703" cy="858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0A446557-9FA2-4006-9684-5ABED7C318BE" descr="image003">
            <a:extLst>
              <a:ext uri="{FF2B5EF4-FFF2-40B4-BE49-F238E27FC236}">
                <a16:creationId xmlns:a16="http://schemas.microsoft.com/office/drawing/2014/main" id="{FDBAB87C-4A7C-A141-81AE-2EB603E9B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559191" y="3976473"/>
            <a:ext cx="1069775" cy="803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8">
            <a:extLst>
              <a:ext uri="{FF2B5EF4-FFF2-40B4-BE49-F238E27FC236}">
                <a16:creationId xmlns:a16="http://schemas.microsoft.com/office/drawing/2014/main" id="{2B35AB39-A76D-6A3E-D8CD-B7EF5977B6CF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1032" y="2606477"/>
            <a:ext cx="1190030" cy="143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1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 13"/>
          <p:cNvGrpSpPr/>
          <p:nvPr/>
        </p:nvGrpSpPr>
        <p:grpSpPr>
          <a:xfrm>
            <a:off x="104957" y="18288"/>
            <a:ext cx="12192000" cy="6858000"/>
            <a:chOff x="97536" y="0"/>
            <a:chExt cx="12192000" cy="6858000"/>
          </a:xfrm>
        </p:grpSpPr>
        <p:pic>
          <p:nvPicPr>
            <p:cNvPr id="15" name="Resim 14">
              <a:extLst>
                <a:ext uri="{FF2B5EF4-FFF2-40B4-BE49-F238E27FC236}">
                  <a16:creationId xmlns:a16="http://schemas.microsoft.com/office/drawing/2014/main" id="{CDB6A5A4-D57C-70D6-1E76-D3B659CE6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6" y="0"/>
              <a:ext cx="12192000" cy="6858000"/>
            </a:xfrm>
            <a:prstGeom prst="rect">
              <a:avLst/>
            </a:prstGeom>
          </p:spPr>
        </p:pic>
        <p:pic>
          <p:nvPicPr>
            <p:cNvPr id="16" name="Resim 15">
              <a:extLst>
                <a:ext uri="{FF2B5EF4-FFF2-40B4-BE49-F238E27FC236}">
                  <a16:creationId xmlns:a16="http://schemas.microsoft.com/office/drawing/2014/main" id="{EA2B93CD-A007-96DA-90F6-6267C3067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16826" y="5976732"/>
              <a:ext cx="1485869" cy="646611"/>
            </a:xfrm>
            <a:prstGeom prst="rect">
              <a:avLst/>
            </a:prstGeom>
          </p:spPr>
        </p:pic>
      </p:grpSp>
      <p:sp>
        <p:nvSpPr>
          <p:cNvPr id="18" name="Rectangle 5">
            <a:extLst>
              <a:ext uri="{FF2B5EF4-FFF2-40B4-BE49-F238E27FC236}">
                <a16:creationId xmlns:a16="http://schemas.microsoft.com/office/drawing/2014/main" id="{08EE864D-69A5-75B6-614F-0739DA7D607B}"/>
              </a:ext>
            </a:extLst>
          </p:cNvPr>
          <p:cNvSpPr/>
          <p:nvPr/>
        </p:nvSpPr>
        <p:spPr>
          <a:xfrm>
            <a:off x="780022" y="2039668"/>
            <a:ext cx="6578513" cy="3961536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sp>
        <p:nvSpPr>
          <p:cNvPr id="17" name="28 Metin kutusu">
            <a:extLst>
              <a:ext uri="{FF2B5EF4-FFF2-40B4-BE49-F238E27FC236}">
                <a16:creationId xmlns:a16="http://schemas.microsoft.com/office/drawing/2014/main" id="{7582B908-C745-D886-AF8F-1CC4B7E2EDBF}"/>
              </a:ext>
            </a:extLst>
          </p:cNvPr>
          <p:cNvSpPr txBox="1"/>
          <p:nvPr/>
        </p:nvSpPr>
        <p:spPr>
          <a:xfrm>
            <a:off x="2023075" y="70654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ENDÜSTRİYEL TESİSLERDE YANGINDAN KORUNMA SİSTEMLERİ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28 Metin kutusu">
            <a:extLst>
              <a:ext uri="{FF2B5EF4-FFF2-40B4-BE49-F238E27FC236}">
                <a16:creationId xmlns:a16="http://schemas.microsoft.com/office/drawing/2014/main" id="{5A43C2B6-B5B2-ABC6-C8B8-462A4245176A}"/>
              </a:ext>
            </a:extLst>
          </p:cNvPr>
          <p:cNvSpPr txBox="1"/>
          <p:nvPr/>
        </p:nvSpPr>
        <p:spPr>
          <a:xfrm>
            <a:off x="1676400" y="1094402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YÜKSEK BASINÇLI SU SİSİ SÖNDÜRME SİSTEMLERİ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NT SODEX 2019 SUNUM VIDEO.mp4">
            <a:hlinkClick r:id="" action="ppaction://media"/>
            <a:extLst>
              <a:ext uri="{FF2B5EF4-FFF2-40B4-BE49-F238E27FC236}">
                <a16:creationId xmlns:a16="http://schemas.microsoft.com/office/drawing/2014/main" id="{0DDA5E7D-A8AD-ABF8-B4A5-9CE58331EB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1191" y="2289012"/>
            <a:ext cx="6156176" cy="3462849"/>
          </a:xfrm>
          <a:prstGeom prst="rect">
            <a:avLst/>
          </a:prstGeom>
        </p:spPr>
      </p:pic>
      <p:sp>
        <p:nvSpPr>
          <p:cNvPr id="19" name="Rectangle 5">
            <a:extLst>
              <a:ext uri="{FF2B5EF4-FFF2-40B4-BE49-F238E27FC236}">
                <a16:creationId xmlns:a16="http://schemas.microsoft.com/office/drawing/2014/main" id="{08EE864D-69A5-75B6-614F-0739DA7D607B}"/>
              </a:ext>
            </a:extLst>
          </p:cNvPr>
          <p:cNvSpPr/>
          <p:nvPr/>
        </p:nvSpPr>
        <p:spPr>
          <a:xfrm>
            <a:off x="8033600" y="3110371"/>
            <a:ext cx="3298673" cy="18478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5">
            <a:extLst>
              <a:ext uri="{FF2B5EF4-FFF2-40B4-BE49-F238E27FC236}">
                <a16:creationId xmlns:a16="http://schemas.microsoft.com/office/drawing/2014/main" id="{D2F9827A-05E6-F3A0-7B6F-DFB24A69008D}"/>
              </a:ext>
            </a:extLst>
          </p:cNvPr>
          <p:cNvGrpSpPr/>
          <p:nvPr/>
        </p:nvGrpSpPr>
        <p:grpSpPr>
          <a:xfrm>
            <a:off x="8311490" y="3387533"/>
            <a:ext cx="2742892" cy="1293490"/>
            <a:chOff x="4378219" y="1939484"/>
            <a:chExt cx="1565067" cy="1635193"/>
          </a:xfrm>
          <a:solidFill>
            <a:schemeClr val="tx2"/>
          </a:solidFill>
        </p:grpSpPr>
        <p:sp>
          <p:nvSpPr>
            <p:cNvPr id="21" name="Rectangle 16">
              <a:extLst>
                <a:ext uri="{FF2B5EF4-FFF2-40B4-BE49-F238E27FC236}">
                  <a16:creationId xmlns:a16="http://schemas.microsoft.com/office/drawing/2014/main" id="{730F53C6-86B9-F1A6-1D39-9C24FA11B7F4}"/>
                </a:ext>
              </a:extLst>
            </p:cNvPr>
            <p:cNvSpPr/>
            <p:nvPr/>
          </p:nvSpPr>
          <p:spPr>
            <a:xfrm>
              <a:off x="4378219" y="1939484"/>
              <a:ext cx="1565067" cy="1635193"/>
            </a:xfrm>
            <a:prstGeom prst="rect">
              <a:avLst/>
            </a:prstGeom>
            <a:grpFill/>
            <a:ln w="762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17">
              <a:extLst>
                <a:ext uri="{FF2B5EF4-FFF2-40B4-BE49-F238E27FC236}">
                  <a16:creationId xmlns:a16="http://schemas.microsoft.com/office/drawing/2014/main" id="{38D90F99-6996-7A1E-7687-D448A15783A2}"/>
                </a:ext>
              </a:extLst>
            </p:cNvPr>
            <p:cNvSpPr txBox="1"/>
            <p:nvPr/>
          </p:nvSpPr>
          <p:spPr>
            <a:xfrm>
              <a:off x="4405230" y="1975265"/>
              <a:ext cx="1511046" cy="159941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tr-TR" sz="14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b="1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İnsan</a:t>
              </a:r>
              <a:r>
                <a:rPr kumimoji="0" lang="tr-TR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bulunan mahallerde güvenle kullanılabilmektedir.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316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2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 25"/>
          <p:cNvGrpSpPr/>
          <p:nvPr/>
        </p:nvGrpSpPr>
        <p:grpSpPr>
          <a:xfrm>
            <a:off x="97536" y="0"/>
            <a:ext cx="12192000" cy="6858000"/>
            <a:chOff x="97536" y="0"/>
            <a:chExt cx="12192000" cy="6858000"/>
          </a:xfrm>
        </p:grpSpPr>
        <p:pic>
          <p:nvPicPr>
            <p:cNvPr id="27" name="Resim 26">
              <a:extLst>
                <a:ext uri="{FF2B5EF4-FFF2-40B4-BE49-F238E27FC236}">
                  <a16:creationId xmlns:a16="http://schemas.microsoft.com/office/drawing/2014/main" id="{CDB6A5A4-D57C-70D6-1E76-D3B659CE6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6" y="0"/>
              <a:ext cx="12192000" cy="6858000"/>
            </a:xfrm>
            <a:prstGeom prst="rect">
              <a:avLst/>
            </a:prstGeom>
          </p:spPr>
        </p:pic>
        <p:pic>
          <p:nvPicPr>
            <p:cNvPr id="28" name="Resim 27">
              <a:extLst>
                <a:ext uri="{FF2B5EF4-FFF2-40B4-BE49-F238E27FC236}">
                  <a16:creationId xmlns:a16="http://schemas.microsoft.com/office/drawing/2014/main" id="{EA2B93CD-A007-96DA-90F6-6267C3067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16826" y="5976732"/>
              <a:ext cx="1485869" cy="646611"/>
            </a:xfrm>
            <a:prstGeom prst="rect">
              <a:avLst/>
            </a:prstGeom>
          </p:spPr>
        </p:pic>
      </p:grpSp>
      <p:pic>
        <p:nvPicPr>
          <p:cNvPr id="6" name="Resim 5">
            <a:extLst>
              <a:ext uri="{FF2B5EF4-FFF2-40B4-BE49-F238E27FC236}">
                <a16:creationId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sp>
        <p:nvSpPr>
          <p:cNvPr id="17" name="28 Metin kutusu">
            <a:extLst>
              <a:ext uri="{FF2B5EF4-FFF2-40B4-BE49-F238E27FC236}">
                <a16:creationId xmlns:a16="http://schemas.microsoft.com/office/drawing/2014/main" id="{7582B908-C745-D886-AF8F-1CC4B7E2EDBF}"/>
              </a:ext>
            </a:extLst>
          </p:cNvPr>
          <p:cNvSpPr txBox="1"/>
          <p:nvPr/>
        </p:nvSpPr>
        <p:spPr>
          <a:xfrm>
            <a:off x="2023075" y="70654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ENDÜSTRİYEL TESİSLERDE YANGINDAN KORUNMA SİSTEMLERİ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 rot="297575">
            <a:off x="678126" y="2119925"/>
            <a:ext cx="3006518" cy="3282000"/>
          </a:xfrm>
          <a:prstGeom prst="rect">
            <a:avLst/>
          </a:prstGeom>
          <a:solidFill>
            <a:schemeClr val="tx2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4210" y="2186620"/>
            <a:ext cx="3006518" cy="3282002"/>
          </a:xfrm>
          <a:prstGeom prst="rect">
            <a:avLst/>
          </a:pr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62" tIns="91416" rIns="914162" bIns="91416" numCol="1" anchor="ctr" anchorCtr="1" compatLnSpc="1">
            <a:prstTxWarp prst="textNoShape">
              <a:avLst/>
            </a:prstTxWarp>
          </a:bodyPr>
          <a:lstStyle/>
          <a:p>
            <a:endParaRPr lang="en-US" sz="1799" kern="0" dirty="0">
              <a:solidFill>
                <a:srgbClr val="FFFFF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2" name="Rounded Rectangle 5"/>
          <p:cNvSpPr/>
          <p:nvPr/>
        </p:nvSpPr>
        <p:spPr>
          <a:xfrm>
            <a:off x="5088594" y="5596192"/>
            <a:ext cx="2840745" cy="2400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38100" dist="50800" dir="162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100" b="1" dirty="0">
                <a:solidFill>
                  <a:srgbClr val="270D97"/>
                </a:solidFill>
                <a:latin typeface="Arial" panose="020B0604020202020204" pitchFamily="34" charset="0"/>
                <a:cs typeface="Arial" pitchFamily="34" charset="0"/>
              </a:rPr>
              <a:t>TOROS SAMSUN GÜBRE FABRİKASI</a:t>
            </a:r>
          </a:p>
        </p:txBody>
      </p:sp>
      <p:grpSp>
        <p:nvGrpSpPr>
          <p:cNvPr id="13" name="Group 33"/>
          <p:cNvGrpSpPr/>
          <p:nvPr/>
        </p:nvGrpSpPr>
        <p:grpSpPr>
          <a:xfrm>
            <a:off x="4976058" y="2219586"/>
            <a:ext cx="3020715" cy="3287148"/>
            <a:chOff x="6614674" y="1670306"/>
            <a:chExt cx="3445192" cy="3892294"/>
          </a:xfrm>
        </p:grpSpPr>
        <p:sp>
          <p:nvSpPr>
            <p:cNvPr id="14" name="Rectangle 19"/>
            <p:cNvSpPr/>
            <p:nvPr/>
          </p:nvSpPr>
          <p:spPr>
            <a:xfrm rot="297575">
              <a:off x="6630866" y="1670306"/>
              <a:ext cx="3429000" cy="3886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20"/>
            <p:cNvSpPr/>
            <p:nvPr/>
          </p:nvSpPr>
          <p:spPr>
            <a:xfrm>
              <a:off x="6614674" y="1676400"/>
              <a:ext cx="3429000" cy="38862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Bent-Up Arrow 23"/>
          <p:cNvSpPr/>
          <p:nvPr/>
        </p:nvSpPr>
        <p:spPr>
          <a:xfrm rot="10800000">
            <a:off x="3507699" y="2709853"/>
            <a:ext cx="1402040" cy="1371243"/>
          </a:xfrm>
          <a:prstGeom prst="bentUpArrow">
            <a:avLst>
              <a:gd name="adj1" fmla="val 34356"/>
              <a:gd name="adj2" fmla="val 37281"/>
              <a:gd name="adj3" fmla="val 3435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30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93295"/>
              </p:ext>
            </p:extLst>
          </p:nvPr>
        </p:nvGraphicFramePr>
        <p:xfrm>
          <a:off x="963023" y="2209810"/>
          <a:ext cx="2486537" cy="323562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486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600">
                <a:tc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41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600" b="1" dirty="0">
                        <a:solidFill>
                          <a:srgbClr val="FFFFFF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SU SİSİ SÖNDÜRME SİSTEMİ</a:t>
                      </a:r>
                      <a:endParaRPr lang="en-US" sz="2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/>
                      <a:r>
                        <a:rPr lang="tr-TR" sz="1400" b="1" dirty="0">
                          <a:solidFill>
                            <a:schemeClr val="bg1"/>
                          </a:solidFill>
                        </a:rPr>
                        <a:t>*12 ADET YÜKSEK BASINÇLI SU SİSİ POMPASI</a:t>
                      </a:r>
                    </a:p>
                    <a:p>
                      <a:pPr algn="ctr"/>
                      <a:r>
                        <a:rPr lang="tr-TR" sz="1400" b="1" dirty="0">
                          <a:solidFill>
                            <a:schemeClr val="bg1"/>
                          </a:solidFill>
                        </a:rPr>
                        <a:t>*26 ADET DELUGE VANA</a:t>
                      </a:r>
                    </a:p>
                    <a:p>
                      <a:pPr algn="ctr"/>
                      <a:r>
                        <a:rPr lang="tr-TR" sz="1400" b="1" dirty="0">
                          <a:solidFill>
                            <a:schemeClr val="bg1"/>
                          </a:solidFill>
                        </a:rPr>
                        <a:t>*446 ADET SU SİSİ NOZULU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600">
                <a:tc>
                  <a:txBody>
                    <a:bodyPr/>
                    <a:lstStyle/>
                    <a:p>
                      <a:pPr algn="ctr"/>
                      <a:endParaRPr lang="tr-T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28 Metin kutusu">
            <a:extLst>
              <a:ext uri="{FF2B5EF4-FFF2-40B4-BE49-F238E27FC236}">
                <a16:creationId xmlns:a16="http://schemas.microsoft.com/office/drawing/2014/main" id="{3DD7599C-6FC7-B660-07E9-C93967AFA150}"/>
              </a:ext>
            </a:extLst>
          </p:cNvPr>
          <p:cNvSpPr txBox="1"/>
          <p:nvPr/>
        </p:nvSpPr>
        <p:spPr>
          <a:xfrm>
            <a:off x="1343297" y="1076463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UYGULAMA ÖRNEKLERİ: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Bent-Up Arrow 22"/>
          <p:cNvSpPr/>
          <p:nvPr/>
        </p:nvSpPr>
        <p:spPr>
          <a:xfrm>
            <a:off x="3671667" y="3742159"/>
            <a:ext cx="1402040" cy="1371243"/>
          </a:xfrm>
          <a:prstGeom prst="bentUpArrow">
            <a:avLst>
              <a:gd name="adj1" fmla="val 34356"/>
              <a:gd name="adj2" fmla="val 37281"/>
              <a:gd name="adj3" fmla="val 34357"/>
            </a:avLst>
          </a:pr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62" tIns="91416" rIns="914162" bIns="91416" numCol="1" anchor="ctr" anchorCtr="1" compatLnSpc="1">
            <a:prstTxWarp prst="textNoShape">
              <a:avLst/>
            </a:prstTxWarp>
          </a:bodyPr>
          <a:lstStyle/>
          <a:p>
            <a:endParaRPr lang="en-US" sz="1799" kern="0">
              <a:solidFill>
                <a:srgbClr val="FFFFF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9" name="Picture 2" descr="C:\Users\dtavukcu\Desktop\samsun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" t="969" r="1136" b="898"/>
          <a:stretch/>
        </p:blipFill>
        <p:spPr bwMode="auto">
          <a:xfrm>
            <a:off x="4967877" y="2222815"/>
            <a:ext cx="3014699" cy="328391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Resim 33">
            <a:extLst>
              <a:ext uri="{FF2B5EF4-FFF2-40B4-BE49-F238E27FC236}">
                <a16:creationId xmlns:a16="http://schemas.microsoft.com/office/drawing/2014/main" id="{0AEFAD32-7EC0-E947-121C-B2C6C9BF87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1196" y="1725854"/>
            <a:ext cx="3777082" cy="1831886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35" name="Bent-Up Arrow 22">
            <a:extLst>
              <a:ext uri="{FF2B5EF4-FFF2-40B4-BE49-F238E27FC236}">
                <a16:creationId xmlns:a16="http://schemas.microsoft.com/office/drawing/2014/main" id="{94D5E4FF-B36F-C782-861B-F6BCC620537B}"/>
              </a:ext>
            </a:extLst>
          </p:cNvPr>
          <p:cNvSpPr/>
          <p:nvPr/>
        </p:nvSpPr>
        <p:spPr>
          <a:xfrm rot="10800000">
            <a:off x="7193980" y="1788084"/>
            <a:ext cx="1078790" cy="684170"/>
          </a:xfrm>
          <a:prstGeom prst="bentUpArrow">
            <a:avLst>
              <a:gd name="adj1" fmla="val 34356"/>
              <a:gd name="adj2" fmla="val 37281"/>
              <a:gd name="adj3" fmla="val 34357"/>
            </a:avLst>
          </a:pr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62" tIns="91416" rIns="914162" bIns="91416" numCol="1" anchor="ctr" anchorCtr="1" compatLnSpc="1">
            <a:prstTxWarp prst="textNoShape">
              <a:avLst/>
            </a:prstTxWarp>
          </a:bodyPr>
          <a:lstStyle/>
          <a:p>
            <a:endParaRPr lang="en-US" sz="1799" kern="0">
              <a:solidFill>
                <a:srgbClr val="FFFFF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499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 24"/>
          <p:cNvGrpSpPr/>
          <p:nvPr/>
        </p:nvGrpSpPr>
        <p:grpSpPr>
          <a:xfrm>
            <a:off x="97536" y="0"/>
            <a:ext cx="12192000" cy="6858000"/>
            <a:chOff x="97536" y="0"/>
            <a:chExt cx="12192000" cy="6858000"/>
          </a:xfrm>
        </p:grpSpPr>
        <p:pic>
          <p:nvPicPr>
            <p:cNvPr id="26" name="Resim 25">
              <a:extLst>
                <a:ext uri="{FF2B5EF4-FFF2-40B4-BE49-F238E27FC236}">
                  <a16:creationId xmlns:a16="http://schemas.microsoft.com/office/drawing/2014/main" id="{CDB6A5A4-D57C-70D6-1E76-D3B659CE6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6" y="0"/>
              <a:ext cx="12192000" cy="6858000"/>
            </a:xfrm>
            <a:prstGeom prst="rect">
              <a:avLst/>
            </a:prstGeom>
          </p:spPr>
        </p:pic>
        <p:pic>
          <p:nvPicPr>
            <p:cNvPr id="27" name="Resim 26">
              <a:extLst>
                <a:ext uri="{FF2B5EF4-FFF2-40B4-BE49-F238E27FC236}">
                  <a16:creationId xmlns:a16="http://schemas.microsoft.com/office/drawing/2014/main" id="{EA2B93CD-A007-96DA-90F6-6267C3067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16826" y="5976732"/>
              <a:ext cx="1485869" cy="646611"/>
            </a:xfrm>
            <a:prstGeom prst="rect">
              <a:avLst/>
            </a:prstGeom>
          </p:spPr>
        </p:pic>
      </p:grpSp>
      <p:sp>
        <p:nvSpPr>
          <p:cNvPr id="49" name="Rectangle 3">
            <a:extLst>
              <a:ext uri="{FF2B5EF4-FFF2-40B4-BE49-F238E27FC236}">
                <a16:creationId xmlns:a16="http://schemas.microsoft.com/office/drawing/2014/main" id="{481A4E0B-EFB6-6C23-DE72-8C020B7A23E0}"/>
              </a:ext>
            </a:extLst>
          </p:cNvPr>
          <p:cNvSpPr/>
          <p:nvPr/>
        </p:nvSpPr>
        <p:spPr>
          <a:xfrm>
            <a:off x="3505361" y="6219865"/>
            <a:ext cx="6464273" cy="352168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481A4E0B-EFB6-6C23-DE72-8C020B7A23E0}"/>
              </a:ext>
            </a:extLst>
          </p:cNvPr>
          <p:cNvSpPr/>
          <p:nvPr/>
        </p:nvSpPr>
        <p:spPr>
          <a:xfrm>
            <a:off x="3505361" y="5806771"/>
            <a:ext cx="6464273" cy="352168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481A4E0B-EFB6-6C23-DE72-8C020B7A23E0}"/>
              </a:ext>
            </a:extLst>
          </p:cNvPr>
          <p:cNvSpPr/>
          <p:nvPr/>
        </p:nvSpPr>
        <p:spPr>
          <a:xfrm>
            <a:off x="3505361" y="5390280"/>
            <a:ext cx="6464273" cy="352168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481A4E0B-EFB6-6C23-DE72-8C020B7A23E0}"/>
              </a:ext>
            </a:extLst>
          </p:cNvPr>
          <p:cNvSpPr/>
          <p:nvPr/>
        </p:nvSpPr>
        <p:spPr>
          <a:xfrm>
            <a:off x="3505361" y="4976793"/>
            <a:ext cx="6464273" cy="352168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sp>
        <p:nvSpPr>
          <p:cNvPr id="17" name="28 Metin kutusu">
            <a:extLst>
              <a:ext uri="{FF2B5EF4-FFF2-40B4-BE49-F238E27FC236}">
                <a16:creationId xmlns:a16="http://schemas.microsoft.com/office/drawing/2014/main" id="{7582B908-C745-D886-AF8F-1CC4B7E2EDBF}"/>
              </a:ext>
            </a:extLst>
          </p:cNvPr>
          <p:cNvSpPr txBox="1"/>
          <p:nvPr/>
        </p:nvSpPr>
        <p:spPr>
          <a:xfrm>
            <a:off x="2023075" y="70654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ENDÜSTRİYEL TESİSLERDE YANGINDAN KORUNMA SİSTEMLERİ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28 Metin kutusu">
            <a:extLst>
              <a:ext uri="{FF2B5EF4-FFF2-40B4-BE49-F238E27FC236}">
                <a16:creationId xmlns:a16="http://schemas.microsoft.com/office/drawing/2014/main" id="{5A43C2B6-B5B2-ABC6-C8B8-462A4245176A}"/>
              </a:ext>
            </a:extLst>
          </p:cNvPr>
          <p:cNvSpPr txBox="1"/>
          <p:nvPr/>
        </p:nvSpPr>
        <p:spPr>
          <a:xfrm>
            <a:off x="1456509" y="1040034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GAZLI SÖNDÜRME SİSTEMLERİ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21 Resim">
            <a:extLst>
              <a:ext uri="{FF2B5EF4-FFF2-40B4-BE49-F238E27FC236}">
                <a16:creationId xmlns:a16="http://schemas.microsoft.com/office/drawing/2014/main" id="{D14A25BA-BECB-7AFB-22B7-B241F86366B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05361" y="1588516"/>
            <a:ext cx="5098438" cy="3455572"/>
          </a:xfrm>
          <a:prstGeom prst="rect">
            <a:avLst/>
          </a:prstGeom>
        </p:spPr>
      </p:pic>
      <p:sp>
        <p:nvSpPr>
          <p:cNvPr id="35" name="TextBox 12">
            <a:extLst>
              <a:ext uri="{FF2B5EF4-FFF2-40B4-BE49-F238E27FC236}">
                <a16:creationId xmlns:a16="http://schemas.microsoft.com/office/drawing/2014/main" id="{29218F2C-C550-5280-BAB3-D5224C458F70}"/>
              </a:ext>
            </a:extLst>
          </p:cNvPr>
          <p:cNvSpPr txBox="1"/>
          <p:nvPr/>
        </p:nvSpPr>
        <p:spPr>
          <a:xfrm>
            <a:off x="3959293" y="4983162"/>
            <a:ext cx="57348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FM200 GAZLI SÖNDÜRME SİSTEMLERİ</a:t>
            </a:r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12">
            <a:extLst>
              <a:ext uri="{FF2B5EF4-FFF2-40B4-BE49-F238E27FC236}">
                <a16:creationId xmlns:a16="http://schemas.microsoft.com/office/drawing/2014/main" id="{35FD82A9-F5EE-D358-28C2-45FF5E6C5A36}"/>
              </a:ext>
            </a:extLst>
          </p:cNvPr>
          <p:cNvSpPr txBox="1"/>
          <p:nvPr/>
        </p:nvSpPr>
        <p:spPr>
          <a:xfrm>
            <a:off x="3959293" y="5388437"/>
            <a:ext cx="57348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NOVEC 1230 GAZLI SÖNDÜRME SİSTEMLERİ</a:t>
            </a:r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12">
            <a:extLst>
              <a:ext uri="{FF2B5EF4-FFF2-40B4-BE49-F238E27FC236}">
                <a16:creationId xmlns:a16="http://schemas.microsoft.com/office/drawing/2014/main" id="{028B05DD-757A-C6D8-DA40-A5EEED43A578}"/>
              </a:ext>
            </a:extLst>
          </p:cNvPr>
          <p:cNvSpPr txBox="1"/>
          <p:nvPr/>
        </p:nvSpPr>
        <p:spPr>
          <a:xfrm>
            <a:off x="3959293" y="5798052"/>
            <a:ext cx="57348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tr-TR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NERT GAZLI SÖNDÜRME SİSTEMLERİ</a:t>
            </a:r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12">
            <a:extLst>
              <a:ext uri="{FF2B5EF4-FFF2-40B4-BE49-F238E27FC236}">
                <a16:creationId xmlns:a16="http://schemas.microsoft.com/office/drawing/2014/main" id="{A5934F8C-1043-0E89-AE00-E9BC22A8C851}"/>
              </a:ext>
            </a:extLst>
          </p:cNvPr>
          <p:cNvSpPr txBox="1"/>
          <p:nvPr/>
        </p:nvSpPr>
        <p:spPr>
          <a:xfrm>
            <a:off x="3959293" y="6203795"/>
            <a:ext cx="57348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CO2 GAZLI SÖNDÜRME SİSTEMLERİ</a:t>
            </a:r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726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 25"/>
          <p:cNvGrpSpPr/>
          <p:nvPr/>
        </p:nvGrpSpPr>
        <p:grpSpPr>
          <a:xfrm>
            <a:off x="97536" y="0"/>
            <a:ext cx="12192000" cy="6858000"/>
            <a:chOff x="97536" y="0"/>
            <a:chExt cx="12192000" cy="6858000"/>
          </a:xfrm>
        </p:grpSpPr>
        <p:pic>
          <p:nvPicPr>
            <p:cNvPr id="27" name="Resim 26">
              <a:extLst>
                <a:ext uri="{FF2B5EF4-FFF2-40B4-BE49-F238E27FC236}">
                  <a16:creationId xmlns:a16="http://schemas.microsoft.com/office/drawing/2014/main" id="{CDB6A5A4-D57C-70D6-1E76-D3B659CE6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6" y="0"/>
              <a:ext cx="12192000" cy="6858000"/>
            </a:xfrm>
            <a:prstGeom prst="rect">
              <a:avLst/>
            </a:prstGeom>
          </p:spPr>
        </p:pic>
        <p:pic>
          <p:nvPicPr>
            <p:cNvPr id="28" name="Resim 27">
              <a:extLst>
                <a:ext uri="{FF2B5EF4-FFF2-40B4-BE49-F238E27FC236}">
                  <a16:creationId xmlns:a16="http://schemas.microsoft.com/office/drawing/2014/main" id="{EA2B93CD-A007-96DA-90F6-6267C3067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16826" y="5976732"/>
              <a:ext cx="1485869" cy="646611"/>
            </a:xfrm>
            <a:prstGeom prst="rect">
              <a:avLst/>
            </a:prstGeom>
          </p:spPr>
        </p:pic>
      </p:grpSp>
      <p:pic>
        <p:nvPicPr>
          <p:cNvPr id="6" name="Resim 5">
            <a:extLst>
              <a:ext uri="{FF2B5EF4-FFF2-40B4-BE49-F238E27FC236}">
                <a16:creationId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sp>
        <p:nvSpPr>
          <p:cNvPr id="17" name="28 Metin kutusu">
            <a:extLst>
              <a:ext uri="{FF2B5EF4-FFF2-40B4-BE49-F238E27FC236}">
                <a16:creationId xmlns:a16="http://schemas.microsoft.com/office/drawing/2014/main" id="{7582B908-C745-D886-AF8F-1CC4B7E2EDBF}"/>
              </a:ext>
            </a:extLst>
          </p:cNvPr>
          <p:cNvSpPr txBox="1"/>
          <p:nvPr/>
        </p:nvSpPr>
        <p:spPr>
          <a:xfrm>
            <a:off x="2023075" y="70654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ENDÜSTRİYEL TESİSLERDE YANGINDAN KORUNMA SİSTEMLERİ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 rot="297575">
            <a:off x="678126" y="2119925"/>
            <a:ext cx="3006518" cy="3282000"/>
          </a:xfrm>
          <a:prstGeom prst="rect">
            <a:avLst/>
          </a:prstGeom>
          <a:solidFill>
            <a:schemeClr val="tx2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4210" y="2186620"/>
            <a:ext cx="3006518" cy="3282002"/>
          </a:xfrm>
          <a:prstGeom prst="rect">
            <a:avLst/>
          </a:pr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62" tIns="91416" rIns="914162" bIns="91416" numCol="1" anchor="ctr" anchorCtr="1" compatLnSpc="1">
            <a:prstTxWarp prst="textNoShape">
              <a:avLst/>
            </a:prstTxWarp>
          </a:bodyPr>
          <a:lstStyle/>
          <a:p>
            <a:endParaRPr lang="en-US" sz="1799" kern="0" dirty="0">
              <a:solidFill>
                <a:srgbClr val="FFFFF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2" name="Rounded Rectangle 5"/>
          <p:cNvSpPr/>
          <p:nvPr/>
        </p:nvSpPr>
        <p:spPr>
          <a:xfrm>
            <a:off x="5088594" y="5596192"/>
            <a:ext cx="2840745" cy="2400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38100" dist="50800" dir="162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100" b="1" dirty="0">
                <a:solidFill>
                  <a:srgbClr val="270D97"/>
                </a:solidFill>
                <a:latin typeface="Arial" pitchFamily="34" charset="0"/>
                <a:cs typeface="Arial" pitchFamily="34" charset="0"/>
              </a:rPr>
              <a:t>CARGILL ORHANGAZİ FABRİKASI</a:t>
            </a:r>
            <a:endParaRPr lang="en-US" sz="1100" b="1" dirty="0">
              <a:solidFill>
                <a:srgbClr val="270D9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33"/>
          <p:cNvGrpSpPr/>
          <p:nvPr/>
        </p:nvGrpSpPr>
        <p:grpSpPr>
          <a:xfrm>
            <a:off x="4976058" y="2219586"/>
            <a:ext cx="3020715" cy="3287148"/>
            <a:chOff x="6614674" y="1670306"/>
            <a:chExt cx="3445192" cy="3892294"/>
          </a:xfrm>
        </p:grpSpPr>
        <p:sp>
          <p:nvSpPr>
            <p:cNvPr id="14" name="Rectangle 19"/>
            <p:cNvSpPr/>
            <p:nvPr/>
          </p:nvSpPr>
          <p:spPr>
            <a:xfrm rot="297575">
              <a:off x="6630866" y="1670306"/>
              <a:ext cx="3429000" cy="3886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20"/>
            <p:cNvSpPr/>
            <p:nvPr/>
          </p:nvSpPr>
          <p:spPr>
            <a:xfrm>
              <a:off x="6614674" y="1676400"/>
              <a:ext cx="3429000" cy="38862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Bent-Up Arrow 23"/>
          <p:cNvSpPr/>
          <p:nvPr/>
        </p:nvSpPr>
        <p:spPr>
          <a:xfrm rot="10800000">
            <a:off x="3507699" y="2709853"/>
            <a:ext cx="1402040" cy="1371243"/>
          </a:xfrm>
          <a:prstGeom prst="bentUpArrow">
            <a:avLst>
              <a:gd name="adj1" fmla="val 34356"/>
              <a:gd name="adj2" fmla="val 37281"/>
              <a:gd name="adj3" fmla="val 3435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30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161624"/>
              </p:ext>
            </p:extLst>
          </p:nvPr>
        </p:nvGraphicFramePr>
        <p:xfrm>
          <a:off x="1145524" y="2709853"/>
          <a:ext cx="2102295" cy="228402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102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6766">
                <a:tc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2509">
                <a:tc>
                  <a:txBody>
                    <a:bodyPr/>
                    <a:lstStyle/>
                    <a:p>
                      <a:pPr algn="ctr"/>
                      <a:endParaRPr lang="tr-TR" sz="16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tr-TR" sz="1600" b="1" dirty="0">
                          <a:solidFill>
                            <a:schemeClr val="bg1"/>
                          </a:solidFill>
                        </a:rPr>
                        <a:t>GAZLI SÖNDÜRME</a:t>
                      </a:r>
                      <a:r>
                        <a:rPr lang="tr-TR" sz="1600" b="1" baseline="0" dirty="0">
                          <a:solidFill>
                            <a:schemeClr val="bg1"/>
                          </a:solidFill>
                        </a:rPr>
                        <a:t> SİSTEMİ,YANGIN ALGILAMA SİSTEMİ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766">
                <a:tc>
                  <a:txBody>
                    <a:bodyPr/>
                    <a:lstStyle/>
                    <a:p>
                      <a:pPr algn="ctr"/>
                      <a:endParaRPr lang="tr-T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28 Metin kutusu">
            <a:extLst>
              <a:ext uri="{FF2B5EF4-FFF2-40B4-BE49-F238E27FC236}">
                <a16:creationId xmlns:a16="http://schemas.microsoft.com/office/drawing/2014/main" id="{3DD7599C-6FC7-B660-07E9-C93967AFA150}"/>
              </a:ext>
            </a:extLst>
          </p:cNvPr>
          <p:cNvSpPr txBox="1"/>
          <p:nvPr/>
        </p:nvSpPr>
        <p:spPr>
          <a:xfrm>
            <a:off x="1343297" y="1076463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UYGULAMA ÖRNEKLERİ: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Bent-Up Arrow 22"/>
          <p:cNvSpPr/>
          <p:nvPr/>
        </p:nvSpPr>
        <p:spPr>
          <a:xfrm>
            <a:off x="3671667" y="3742159"/>
            <a:ext cx="1402040" cy="1371243"/>
          </a:xfrm>
          <a:prstGeom prst="bentUpArrow">
            <a:avLst>
              <a:gd name="adj1" fmla="val 34356"/>
              <a:gd name="adj2" fmla="val 37281"/>
              <a:gd name="adj3" fmla="val 34357"/>
            </a:avLst>
          </a:pr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62" tIns="91416" rIns="914162" bIns="91416" numCol="1" anchor="ctr" anchorCtr="1" compatLnSpc="1">
            <a:prstTxWarp prst="textNoShape">
              <a:avLst/>
            </a:prstTxWarp>
          </a:bodyPr>
          <a:lstStyle/>
          <a:p>
            <a:endParaRPr lang="en-US" sz="1799" kern="0">
              <a:solidFill>
                <a:srgbClr val="FFFFF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Picture 2" descr="CARGILL ORHANGAZİ ile ilgili görsel sonucu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91220" y="2220872"/>
            <a:ext cx="2991356" cy="3247749"/>
          </a:xfrm>
          <a:prstGeom prst="rect">
            <a:avLst/>
          </a:prstGeom>
          <a:noFill/>
        </p:spPr>
      </p:pic>
      <p:pic>
        <p:nvPicPr>
          <p:cNvPr id="23" name="Resim 22">
            <a:extLst>
              <a:ext uri="{FF2B5EF4-FFF2-40B4-BE49-F238E27FC236}">
                <a16:creationId xmlns:a16="http://schemas.microsoft.com/office/drawing/2014/main" id="{EDF7897F-5DDF-141C-24C6-79F369AD23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933" t="11274" r="19915" b="23718"/>
          <a:stretch/>
        </p:blipFill>
        <p:spPr>
          <a:xfrm>
            <a:off x="8367596" y="5289525"/>
            <a:ext cx="1672995" cy="1271103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30" name="Resim 29">
            <a:extLst>
              <a:ext uri="{FF2B5EF4-FFF2-40B4-BE49-F238E27FC236}">
                <a16:creationId xmlns:a16="http://schemas.microsoft.com/office/drawing/2014/main" id="{7C0BCC30-A498-2638-F1B0-BC558F6347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7596" y="3227969"/>
            <a:ext cx="2352615" cy="1962397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31" name="Resim 30">
            <a:extLst>
              <a:ext uri="{FF2B5EF4-FFF2-40B4-BE49-F238E27FC236}">
                <a16:creationId xmlns:a16="http://schemas.microsoft.com/office/drawing/2014/main" id="{DB9D51BB-66B0-F318-4B25-CFB448D34A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67596" y="1373519"/>
            <a:ext cx="3157324" cy="1694708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32" name="Bent-Up Arrow 22">
            <a:extLst>
              <a:ext uri="{FF2B5EF4-FFF2-40B4-BE49-F238E27FC236}">
                <a16:creationId xmlns:a16="http://schemas.microsoft.com/office/drawing/2014/main" id="{94D5E4FF-B36F-C782-861B-F6BCC620537B}"/>
              </a:ext>
            </a:extLst>
          </p:cNvPr>
          <p:cNvSpPr/>
          <p:nvPr/>
        </p:nvSpPr>
        <p:spPr>
          <a:xfrm rot="10800000">
            <a:off x="7574908" y="2091083"/>
            <a:ext cx="1078790" cy="684170"/>
          </a:xfrm>
          <a:prstGeom prst="bentUpArrow">
            <a:avLst>
              <a:gd name="adj1" fmla="val 34356"/>
              <a:gd name="adj2" fmla="val 37281"/>
              <a:gd name="adj3" fmla="val 34357"/>
            </a:avLst>
          </a:pr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62" tIns="91416" rIns="914162" bIns="91416" numCol="1" anchor="ctr" anchorCtr="1" compatLnSpc="1">
            <a:prstTxWarp prst="textNoShape">
              <a:avLst/>
            </a:prstTxWarp>
          </a:bodyPr>
          <a:lstStyle/>
          <a:p>
            <a:endParaRPr lang="en-US" sz="1799" kern="0">
              <a:solidFill>
                <a:srgbClr val="FFFFF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3" name="Bent-Up Arrow 22">
            <a:extLst>
              <a:ext uri="{FF2B5EF4-FFF2-40B4-BE49-F238E27FC236}">
                <a16:creationId xmlns:a16="http://schemas.microsoft.com/office/drawing/2014/main" id="{5CB8DBE6-1D55-9A94-2079-1CEEAB18CF37}"/>
              </a:ext>
            </a:extLst>
          </p:cNvPr>
          <p:cNvSpPr/>
          <p:nvPr/>
        </p:nvSpPr>
        <p:spPr>
          <a:xfrm rot="10800000">
            <a:off x="7597184" y="3534339"/>
            <a:ext cx="1078790" cy="684170"/>
          </a:xfrm>
          <a:prstGeom prst="bentUpArrow">
            <a:avLst>
              <a:gd name="adj1" fmla="val 34356"/>
              <a:gd name="adj2" fmla="val 37281"/>
              <a:gd name="adj3" fmla="val 34357"/>
            </a:avLst>
          </a:pr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62" tIns="91416" rIns="914162" bIns="91416" numCol="1" anchor="ctr" anchorCtr="1" compatLnSpc="1">
            <a:prstTxWarp prst="textNoShape">
              <a:avLst/>
            </a:prstTxWarp>
          </a:bodyPr>
          <a:lstStyle/>
          <a:p>
            <a:endParaRPr lang="en-US" sz="1799" kern="0">
              <a:solidFill>
                <a:srgbClr val="FFFFF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512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ikdörtgen 22"/>
          <p:cNvSpPr/>
          <p:nvPr/>
        </p:nvSpPr>
        <p:spPr>
          <a:xfrm>
            <a:off x="4970830" y="1698437"/>
            <a:ext cx="2262797" cy="24075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up 14"/>
          <p:cNvGrpSpPr/>
          <p:nvPr/>
        </p:nvGrpSpPr>
        <p:grpSpPr>
          <a:xfrm>
            <a:off x="91677" y="0"/>
            <a:ext cx="12192000" cy="6858000"/>
            <a:chOff x="97536" y="0"/>
            <a:chExt cx="12192000" cy="6858000"/>
          </a:xfrm>
        </p:grpSpPr>
        <p:pic>
          <p:nvPicPr>
            <p:cNvPr id="16" name="Resim 15">
              <a:extLst>
                <a:ext uri="{FF2B5EF4-FFF2-40B4-BE49-F238E27FC236}">
                  <a16:creationId xmlns:a16="http://schemas.microsoft.com/office/drawing/2014/main" id="{CDB6A5A4-D57C-70D6-1E76-D3B659CE6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6" y="0"/>
              <a:ext cx="12192000" cy="6858000"/>
            </a:xfrm>
            <a:prstGeom prst="rect">
              <a:avLst/>
            </a:prstGeom>
          </p:spPr>
        </p:pic>
        <p:pic>
          <p:nvPicPr>
            <p:cNvPr id="18" name="Resim 17">
              <a:extLst>
                <a:ext uri="{FF2B5EF4-FFF2-40B4-BE49-F238E27FC236}">
                  <a16:creationId xmlns:a16="http://schemas.microsoft.com/office/drawing/2014/main" id="{EA2B93CD-A007-96DA-90F6-6267C3067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16826" y="5976732"/>
              <a:ext cx="1485869" cy="646611"/>
            </a:xfrm>
            <a:prstGeom prst="rect">
              <a:avLst/>
            </a:prstGeom>
          </p:spPr>
        </p:pic>
      </p:grpSp>
      <p:sp>
        <p:nvSpPr>
          <p:cNvPr id="22" name="Dikdörtgen 21"/>
          <p:cNvSpPr/>
          <p:nvPr/>
        </p:nvSpPr>
        <p:spPr>
          <a:xfrm>
            <a:off x="7839662" y="1678519"/>
            <a:ext cx="3526278" cy="25260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sp>
        <p:nvSpPr>
          <p:cNvPr id="17" name="28 Metin kutusu">
            <a:extLst>
              <a:ext uri="{FF2B5EF4-FFF2-40B4-BE49-F238E27FC236}">
                <a16:creationId xmlns:a16="http://schemas.microsoft.com/office/drawing/2014/main" id="{7582B908-C745-D886-AF8F-1CC4B7E2EDBF}"/>
              </a:ext>
            </a:extLst>
          </p:cNvPr>
          <p:cNvSpPr txBox="1"/>
          <p:nvPr/>
        </p:nvSpPr>
        <p:spPr>
          <a:xfrm>
            <a:off x="2023075" y="70654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ENDÜSTRİYEL TESİSLERDE YANGINDAN KORUNMA SİSTEMLERİ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28 Metin kutusu">
            <a:extLst>
              <a:ext uri="{FF2B5EF4-FFF2-40B4-BE49-F238E27FC236}">
                <a16:creationId xmlns:a16="http://schemas.microsoft.com/office/drawing/2014/main" id="{5A43C2B6-B5B2-ABC6-C8B8-462A4245176A}"/>
              </a:ext>
            </a:extLst>
          </p:cNvPr>
          <p:cNvSpPr txBox="1"/>
          <p:nvPr/>
        </p:nvSpPr>
        <p:spPr>
          <a:xfrm>
            <a:off x="1552303" y="110683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KÖPÜKLÜ SÖNDÜRME SİSTEMLERİ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20 Resim">
            <a:extLst>
              <a:ext uri="{FF2B5EF4-FFF2-40B4-BE49-F238E27FC236}">
                <a16:creationId xmlns:a16="http://schemas.microsoft.com/office/drawing/2014/main" id="{4351DBAF-4875-AC7F-3F8C-0D91AD24FD5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28033" y="1846467"/>
            <a:ext cx="3149536" cy="221055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9" name="Dikdörtgen 18"/>
          <p:cNvSpPr/>
          <p:nvPr/>
        </p:nvSpPr>
        <p:spPr>
          <a:xfrm>
            <a:off x="2026333" y="4057020"/>
            <a:ext cx="3526278" cy="25260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Dikdörtgen 19"/>
          <p:cNvSpPr/>
          <p:nvPr/>
        </p:nvSpPr>
        <p:spPr>
          <a:xfrm>
            <a:off x="6564118" y="4058079"/>
            <a:ext cx="3526278" cy="25260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ikdörtgen 20"/>
          <p:cNvSpPr/>
          <p:nvPr/>
        </p:nvSpPr>
        <p:spPr>
          <a:xfrm>
            <a:off x="806781" y="1698437"/>
            <a:ext cx="3526278" cy="25260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83F58EA7-E87C-9464-BD14-305FAE4BE0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009" y="1865854"/>
            <a:ext cx="3169920" cy="2191166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8AE6AB59-49B7-D879-F89A-9BCC48922F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2618" y="4248508"/>
            <a:ext cx="3169921" cy="2143024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4D3F9BC7-CB31-634D-9DF6-00B2D0147E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53600" y="4266281"/>
            <a:ext cx="3149536" cy="2109595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A50888CA-3FDE-050E-99DB-2A4CA8DF81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07474" y="2537291"/>
            <a:ext cx="1957774" cy="89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3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7882686D-0A04-B69C-88DA-A767CD684D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919546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9C8EBC40-75FF-74B2-E83E-757098317CA7}"/>
              </a:ext>
            </a:extLst>
          </p:cNvPr>
          <p:cNvSpPr txBox="1"/>
          <p:nvPr/>
        </p:nvSpPr>
        <p:spPr>
          <a:xfrm>
            <a:off x="1" y="2995802"/>
            <a:ext cx="12191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ENDÜSTRİYEL TESİSLERDE YANGINDAN KORUNMA SİSTEMLERİ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6BCA2660-1A48-D231-94B4-BDC8A729FE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80" y="-938232"/>
            <a:ext cx="10830011" cy="6091881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216" y="5480617"/>
            <a:ext cx="1995568" cy="1539438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4319873" y="5015485"/>
            <a:ext cx="3552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</a:rPr>
              <a:t>HANDE TOPAL BIYIKLI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167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 25"/>
          <p:cNvGrpSpPr/>
          <p:nvPr/>
        </p:nvGrpSpPr>
        <p:grpSpPr>
          <a:xfrm>
            <a:off x="127681" y="0"/>
            <a:ext cx="12192000" cy="6858000"/>
            <a:chOff x="97536" y="0"/>
            <a:chExt cx="12192000" cy="6858000"/>
          </a:xfrm>
        </p:grpSpPr>
        <p:pic>
          <p:nvPicPr>
            <p:cNvPr id="27" name="Resim 26">
              <a:extLst>
                <a:ext uri="{FF2B5EF4-FFF2-40B4-BE49-F238E27FC236}">
                  <a16:creationId xmlns:a16="http://schemas.microsoft.com/office/drawing/2014/main" id="{CDB6A5A4-D57C-70D6-1E76-D3B659CE6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6" y="0"/>
              <a:ext cx="12192000" cy="6858000"/>
            </a:xfrm>
            <a:prstGeom prst="rect">
              <a:avLst/>
            </a:prstGeom>
          </p:spPr>
        </p:pic>
        <p:pic>
          <p:nvPicPr>
            <p:cNvPr id="28" name="Resim 27">
              <a:extLst>
                <a:ext uri="{FF2B5EF4-FFF2-40B4-BE49-F238E27FC236}">
                  <a16:creationId xmlns:a16="http://schemas.microsoft.com/office/drawing/2014/main" id="{EA2B93CD-A007-96DA-90F6-6267C3067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16826" y="5976732"/>
              <a:ext cx="1485869" cy="646611"/>
            </a:xfrm>
            <a:prstGeom prst="rect">
              <a:avLst/>
            </a:prstGeom>
          </p:spPr>
        </p:pic>
      </p:grpSp>
      <p:pic>
        <p:nvPicPr>
          <p:cNvPr id="6" name="Resim 5">
            <a:extLst>
              <a:ext uri="{FF2B5EF4-FFF2-40B4-BE49-F238E27FC236}">
                <a16:creationId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sp>
        <p:nvSpPr>
          <p:cNvPr id="17" name="28 Metin kutusu">
            <a:extLst>
              <a:ext uri="{FF2B5EF4-FFF2-40B4-BE49-F238E27FC236}">
                <a16:creationId xmlns:a16="http://schemas.microsoft.com/office/drawing/2014/main" id="{7582B908-C745-D886-AF8F-1CC4B7E2EDBF}"/>
              </a:ext>
            </a:extLst>
          </p:cNvPr>
          <p:cNvSpPr txBox="1"/>
          <p:nvPr/>
        </p:nvSpPr>
        <p:spPr>
          <a:xfrm>
            <a:off x="2023075" y="70654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ENDÜSTRİYEL TESİSLERDE YANGINDAN KORUNMA SİSTEMLERİ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 rot="297575">
            <a:off x="678126" y="2119925"/>
            <a:ext cx="3006518" cy="3282000"/>
          </a:xfrm>
          <a:prstGeom prst="rect">
            <a:avLst/>
          </a:prstGeom>
          <a:solidFill>
            <a:schemeClr val="tx2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4210" y="2186620"/>
            <a:ext cx="3006518" cy="3282002"/>
          </a:xfrm>
          <a:prstGeom prst="rect">
            <a:avLst/>
          </a:pr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62" tIns="91416" rIns="914162" bIns="91416" numCol="1" anchor="ctr" anchorCtr="1" compatLnSpc="1">
            <a:prstTxWarp prst="textNoShape">
              <a:avLst/>
            </a:prstTxWarp>
          </a:bodyPr>
          <a:lstStyle/>
          <a:p>
            <a:endParaRPr lang="en-US" sz="1799" kern="0" dirty="0">
              <a:solidFill>
                <a:srgbClr val="FFFFF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2" name="Rounded Rectangle 5"/>
          <p:cNvSpPr/>
          <p:nvPr/>
        </p:nvSpPr>
        <p:spPr>
          <a:xfrm>
            <a:off x="5088594" y="5596192"/>
            <a:ext cx="2840745" cy="2400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38100" dist="50800" dir="162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100" b="1" dirty="0">
                <a:solidFill>
                  <a:srgbClr val="270D97"/>
                </a:solidFill>
                <a:latin typeface="Arial" panose="020B0604020202020204" pitchFamily="34" charset="0"/>
                <a:cs typeface="Arial" pitchFamily="34" charset="0"/>
              </a:rPr>
              <a:t>PIA AKRİLİK FABRİKASI-MALATYA </a:t>
            </a:r>
            <a:endParaRPr lang="en-US" sz="1100" b="1" dirty="0">
              <a:solidFill>
                <a:srgbClr val="270D9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33"/>
          <p:cNvGrpSpPr/>
          <p:nvPr/>
        </p:nvGrpSpPr>
        <p:grpSpPr>
          <a:xfrm>
            <a:off x="4976058" y="2219586"/>
            <a:ext cx="3020715" cy="3287148"/>
            <a:chOff x="6614674" y="1670306"/>
            <a:chExt cx="3445192" cy="3892294"/>
          </a:xfrm>
        </p:grpSpPr>
        <p:sp>
          <p:nvSpPr>
            <p:cNvPr id="14" name="Rectangle 19"/>
            <p:cNvSpPr/>
            <p:nvPr/>
          </p:nvSpPr>
          <p:spPr>
            <a:xfrm rot="297575">
              <a:off x="6630866" y="1670306"/>
              <a:ext cx="3429000" cy="3886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20"/>
            <p:cNvSpPr/>
            <p:nvPr/>
          </p:nvSpPr>
          <p:spPr>
            <a:xfrm>
              <a:off x="6614674" y="1676400"/>
              <a:ext cx="3429000" cy="38862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Bent-Up Arrow 23"/>
          <p:cNvSpPr/>
          <p:nvPr/>
        </p:nvSpPr>
        <p:spPr>
          <a:xfrm rot="10800000">
            <a:off x="3507699" y="2709853"/>
            <a:ext cx="1402040" cy="1371243"/>
          </a:xfrm>
          <a:prstGeom prst="bentUpArrow">
            <a:avLst>
              <a:gd name="adj1" fmla="val 34356"/>
              <a:gd name="adj2" fmla="val 37281"/>
              <a:gd name="adj3" fmla="val 3435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30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477997"/>
              </p:ext>
            </p:extLst>
          </p:nvPr>
        </p:nvGraphicFramePr>
        <p:xfrm>
          <a:off x="1145524" y="2709853"/>
          <a:ext cx="2102295" cy="228402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102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6766">
                <a:tc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2509">
                <a:tc>
                  <a:txBody>
                    <a:bodyPr/>
                    <a:lstStyle/>
                    <a:p>
                      <a:pPr algn="ctr"/>
                      <a:br>
                        <a:rPr lang="tr-TR" sz="16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tr-TR" sz="1600" b="1" dirty="0">
                          <a:solidFill>
                            <a:schemeClr val="bg1"/>
                          </a:solidFill>
                        </a:rPr>
                        <a:t>TANK ALANI KÖPÜKLÜ SÖNDÜRME SİSTEMİ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766">
                <a:tc>
                  <a:txBody>
                    <a:bodyPr/>
                    <a:lstStyle/>
                    <a:p>
                      <a:pPr algn="ctr"/>
                      <a:endParaRPr lang="tr-T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28 Metin kutusu">
            <a:extLst>
              <a:ext uri="{FF2B5EF4-FFF2-40B4-BE49-F238E27FC236}">
                <a16:creationId xmlns:a16="http://schemas.microsoft.com/office/drawing/2014/main" id="{3DD7599C-6FC7-B660-07E9-C93967AFA150}"/>
              </a:ext>
            </a:extLst>
          </p:cNvPr>
          <p:cNvSpPr txBox="1"/>
          <p:nvPr/>
        </p:nvSpPr>
        <p:spPr>
          <a:xfrm>
            <a:off x="1343297" y="1076463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UYGULAMA ÖRNEKLERİ: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Bent-Up Arrow 22"/>
          <p:cNvSpPr/>
          <p:nvPr/>
        </p:nvSpPr>
        <p:spPr>
          <a:xfrm>
            <a:off x="3671667" y="3742159"/>
            <a:ext cx="1402040" cy="1371243"/>
          </a:xfrm>
          <a:prstGeom prst="bentUpArrow">
            <a:avLst>
              <a:gd name="adj1" fmla="val 34356"/>
              <a:gd name="adj2" fmla="val 37281"/>
              <a:gd name="adj3" fmla="val 34357"/>
            </a:avLst>
          </a:pr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62" tIns="91416" rIns="914162" bIns="91416" numCol="1" anchor="ctr" anchorCtr="1" compatLnSpc="1">
            <a:prstTxWarp prst="textNoShape">
              <a:avLst/>
            </a:prstTxWarp>
          </a:bodyPr>
          <a:lstStyle/>
          <a:p>
            <a:endParaRPr lang="en-US" sz="1799" kern="0">
              <a:solidFill>
                <a:srgbClr val="FFFFF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34" name="Picture 2" descr="pia akrilik malatya ile ilgili görsel sonucu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76058" y="2220873"/>
            <a:ext cx="3006518" cy="3285861"/>
          </a:xfrm>
          <a:prstGeom prst="rect">
            <a:avLst/>
          </a:prstGeom>
          <a:noFill/>
        </p:spPr>
      </p:pic>
      <p:pic>
        <p:nvPicPr>
          <p:cNvPr id="41" name="Resim 40">
            <a:extLst>
              <a:ext uri="{FF2B5EF4-FFF2-40B4-BE49-F238E27FC236}">
                <a16:creationId xmlns:a16="http://schemas.microsoft.com/office/drawing/2014/main" id="{0403B684-380D-0EC7-73FE-7F690ACC00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6201" y="4210381"/>
            <a:ext cx="1901927" cy="1766351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42" name="Resim 41">
            <a:extLst>
              <a:ext uri="{FF2B5EF4-FFF2-40B4-BE49-F238E27FC236}">
                <a16:creationId xmlns:a16="http://schemas.microsoft.com/office/drawing/2014/main" id="{9A8695FD-8F85-BA5D-7C64-A6497EB7A20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9616"/>
          <a:stretch/>
        </p:blipFill>
        <p:spPr>
          <a:xfrm>
            <a:off x="8752356" y="3175841"/>
            <a:ext cx="1430141" cy="1612977"/>
          </a:xfrm>
          <a:prstGeom prst="rect">
            <a:avLst/>
          </a:prstGeom>
        </p:spPr>
      </p:pic>
      <p:pic>
        <p:nvPicPr>
          <p:cNvPr id="44" name="Resim 43">
            <a:extLst>
              <a:ext uri="{FF2B5EF4-FFF2-40B4-BE49-F238E27FC236}">
                <a16:creationId xmlns:a16="http://schemas.microsoft.com/office/drawing/2014/main" id="{9A8695FD-8F85-BA5D-7C64-A6497EB7A20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8344"/>
          <a:stretch/>
        </p:blipFill>
        <p:spPr>
          <a:xfrm>
            <a:off x="8832414" y="1482777"/>
            <a:ext cx="1350083" cy="1476191"/>
          </a:xfrm>
          <a:prstGeom prst="rect">
            <a:avLst/>
          </a:prstGeom>
        </p:spPr>
      </p:pic>
      <p:sp>
        <p:nvSpPr>
          <p:cNvPr id="45" name="Bent-Up Arrow 22">
            <a:extLst>
              <a:ext uri="{FF2B5EF4-FFF2-40B4-BE49-F238E27FC236}">
                <a16:creationId xmlns:a16="http://schemas.microsoft.com/office/drawing/2014/main" id="{94D5E4FF-B36F-C782-861B-F6BCC620537B}"/>
              </a:ext>
            </a:extLst>
          </p:cNvPr>
          <p:cNvSpPr/>
          <p:nvPr/>
        </p:nvSpPr>
        <p:spPr>
          <a:xfrm rot="10800000">
            <a:off x="7478150" y="4570943"/>
            <a:ext cx="1078790" cy="684170"/>
          </a:xfrm>
          <a:prstGeom prst="bentUpArrow">
            <a:avLst>
              <a:gd name="adj1" fmla="val 34356"/>
              <a:gd name="adj2" fmla="val 37281"/>
              <a:gd name="adj3" fmla="val 34357"/>
            </a:avLst>
          </a:pr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62" tIns="91416" rIns="914162" bIns="91416" numCol="1" anchor="ctr" anchorCtr="1" compatLnSpc="1">
            <a:prstTxWarp prst="textNoShape">
              <a:avLst/>
            </a:prstTxWarp>
          </a:bodyPr>
          <a:lstStyle/>
          <a:p>
            <a:endParaRPr lang="en-US" sz="1799" kern="0">
              <a:solidFill>
                <a:srgbClr val="FFFFF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" name="Bent-Up Arrow 22">
            <a:extLst>
              <a:ext uri="{FF2B5EF4-FFF2-40B4-BE49-F238E27FC236}">
                <a16:creationId xmlns:a16="http://schemas.microsoft.com/office/drawing/2014/main" id="{D33F0D92-F585-62E3-DFF2-9090D2640848}"/>
              </a:ext>
            </a:extLst>
          </p:cNvPr>
          <p:cNvSpPr/>
          <p:nvPr/>
        </p:nvSpPr>
        <p:spPr>
          <a:xfrm rot="10800000">
            <a:off x="7389944" y="2501392"/>
            <a:ext cx="1078790" cy="684170"/>
          </a:xfrm>
          <a:prstGeom prst="bentUpArrow">
            <a:avLst>
              <a:gd name="adj1" fmla="val 34356"/>
              <a:gd name="adj2" fmla="val 37281"/>
              <a:gd name="adj3" fmla="val 34357"/>
            </a:avLst>
          </a:pr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62" tIns="91416" rIns="914162" bIns="91416" numCol="1" anchor="ctr" anchorCtr="1" compatLnSpc="1">
            <a:prstTxWarp prst="textNoShape">
              <a:avLst/>
            </a:prstTxWarp>
          </a:bodyPr>
          <a:lstStyle/>
          <a:p>
            <a:endParaRPr lang="en-US" sz="1799" kern="0">
              <a:solidFill>
                <a:srgbClr val="FFFFF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" name="Bent-Up Arrow 22">
            <a:extLst>
              <a:ext uri="{FF2B5EF4-FFF2-40B4-BE49-F238E27FC236}">
                <a16:creationId xmlns:a16="http://schemas.microsoft.com/office/drawing/2014/main" id="{08EEE47A-A8DA-CAD0-1627-ADE35185519E}"/>
              </a:ext>
            </a:extLst>
          </p:cNvPr>
          <p:cNvSpPr/>
          <p:nvPr/>
        </p:nvSpPr>
        <p:spPr>
          <a:xfrm rot="10800000">
            <a:off x="7443181" y="3418840"/>
            <a:ext cx="1078790" cy="684170"/>
          </a:xfrm>
          <a:prstGeom prst="bentUpArrow">
            <a:avLst>
              <a:gd name="adj1" fmla="val 34356"/>
              <a:gd name="adj2" fmla="val 37281"/>
              <a:gd name="adj3" fmla="val 34357"/>
            </a:avLst>
          </a:pr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62" tIns="91416" rIns="914162" bIns="91416" numCol="1" anchor="ctr" anchorCtr="1" compatLnSpc="1">
            <a:prstTxWarp prst="textNoShape">
              <a:avLst/>
            </a:prstTxWarp>
          </a:bodyPr>
          <a:lstStyle/>
          <a:p>
            <a:endParaRPr lang="en-US" sz="1799" kern="0">
              <a:solidFill>
                <a:srgbClr val="FFFFF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454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 24"/>
          <p:cNvGrpSpPr/>
          <p:nvPr/>
        </p:nvGrpSpPr>
        <p:grpSpPr>
          <a:xfrm>
            <a:off x="129124" y="0"/>
            <a:ext cx="12192000" cy="6858000"/>
            <a:chOff x="97536" y="0"/>
            <a:chExt cx="12192000" cy="6858000"/>
          </a:xfrm>
        </p:grpSpPr>
        <p:pic>
          <p:nvPicPr>
            <p:cNvPr id="26" name="Resim 25">
              <a:extLst>
                <a:ext uri="{FF2B5EF4-FFF2-40B4-BE49-F238E27FC236}">
                  <a16:creationId xmlns:a16="http://schemas.microsoft.com/office/drawing/2014/main" id="{CDB6A5A4-D57C-70D6-1E76-D3B659CE6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6" y="0"/>
              <a:ext cx="12192000" cy="6858000"/>
            </a:xfrm>
            <a:prstGeom prst="rect">
              <a:avLst/>
            </a:prstGeom>
          </p:spPr>
        </p:pic>
        <p:pic>
          <p:nvPicPr>
            <p:cNvPr id="27" name="Resim 26">
              <a:extLst>
                <a:ext uri="{FF2B5EF4-FFF2-40B4-BE49-F238E27FC236}">
                  <a16:creationId xmlns:a16="http://schemas.microsoft.com/office/drawing/2014/main" id="{EA2B93CD-A007-96DA-90F6-6267C3067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16826" y="5976732"/>
              <a:ext cx="1485869" cy="646611"/>
            </a:xfrm>
            <a:prstGeom prst="rect">
              <a:avLst/>
            </a:prstGeom>
          </p:spPr>
        </p:pic>
      </p:grpSp>
      <p:pic>
        <p:nvPicPr>
          <p:cNvPr id="6" name="Resim 5">
            <a:extLst>
              <a:ext uri="{FF2B5EF4-FFF2-40B4-BE49-F238E27FC236}">
                <a16:creationId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sp>
        <p:nvSpPr>
          <p:cNvPr id="17" name="28 Metin kutusu">
            <a:extLst>
              <a:ext uri="{FF2B5EF4-FFF2-40B4-BE49-F238E27FC236}">
                <a16:creationId xmlns:a16="http://schemas.microsoft.com/office/drawing/2014/main" id="{7582B908-C745-D886-AF8F-1CC4B7E2EDBF}"/>
              </a:ext>
            </a:extLst>
          </p:cNvPr>
          <p:cNvSpPr txBox="1"/>
          <p:nvPr/>
        </p:nvSpPr>
        <p:spPr>
          <a:xfrm>
            <a:off x="2023075" y="70654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ENDÜSTRİYEL TESİSLERDE YANGINDAN KORUNMA SİSTEMLERİ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28 Metin kutusu">
            <a:extLst>
              <a:ext uri="{FF2B5EF4-FFF2-40B4-BE49-F238E27FC236}">
                <a16:creationId xmlns:a16="http://schemas.microsoft.com/office/drawing/2014/main" id="{5A43C2B6-B5B2-ABC6-C8B8-462A4245176A}"/>
              </a:ext>
            </a:extLst>
          </p:cNvPr>
          <p:cNvSpPr txBox="1"/>
          <p:nvPr/>
        </p:nvSpPr>
        <p:spPr>
          <a:xfrm>
            <a:off x="1456509" y="1040034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HAVALANDIRMA VE ÖZEL MİMARİ EKİPMANLAR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ikdörtgen 15"/>
          <p:cNvSpPr/>
          <p:nvPr/>
        </p:nvSpPr>
        <p:spPr>
          <a:xfrm>
            <a:off x="8479871" y="1758438"/>
            <a:ext cx="2382404" cy="232400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8B5A24C-C154-1D2E-C23D-3EEC2DA3A4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41" r="16102" b="6295"/>
          <a:stretch/>
        </p:blipFill>
        <p:spPr>
          <a:xfrm>
            <a:off x="8764180" y="2428230"/>
            <a:ext cx="1813786" cy="984424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18" name="Dikdörtgen 17"/>
          <p:cNvSpPr/>
          <p:nvPr/>
        </p:nvSpPr>
        <p:spPr>
          <a:xfrm>
            <a:off x="3650501" y="1758438"/>
            <a:ext cx="2382404" cy="232400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Dikdörtgen 18"/>
          <p:cNvSpPr/>
          <p:nvPr/>
        </p:nvSpPr>
        <p:spPr>
          <a:xfrm>
            <a:off x="6032905" y="4082447"/>
            <a:ext cx="2382404" cy="232400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Dikdörtgen 19"/>
          <p:cNvSpPr/>
          <p:nvPr/>
        </p:nvSpPr>
        <p:spPr>
          <a:xfrm>
            <a:off x="1268097" y="4082447"/>
            <a:ext cx="2382404" cy="232400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Resim 7" descr="elektronik donanım içeren bir resim&#10;&#10;Açıklama otomatik olarak oluşturuldu">
            <a:extLst>
              <a:ext uri="{FF2B5EF4-FFF2-40B4-BE49-F238E27FC236}">
                <a16:creationId xmlns:a16="http://schemas.microsoft.com/office/drawing/2014/main" id="{B0555915-BB1E-BBB0-B0E7-4DB33AE3F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18" y="4637636"/>
            <a:ext cx="1661577" cy="1224195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758F84C6-C063-7133-114A-F95F8CE46E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478" y="4624477"/>
            <a:ext cx="1343642" cy="1227365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474EDB76-AA57-4585-3691-D28872AB15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914" y="2293731"/>
            <a:ext cx="1661577" cy="1253421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CEB2807E-52BC-FB79-B9C7-E22967D0C6E6}"/>
              </a:ext>
            </a:extLst>
          </p:cNvPr>
          <p:cNvSpPr/>
          <p:nvPr/>
        </p:nvSpPr>
        <p:spPr>
          <a:xfrm>
            <a:off x="3054741" y="3666266"/>
            <a:ext cx="4813033" cy="240479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B4B803C7-9C3F-E69D-CAE3-9721F54A0F58}"/>
              </a:ext>
            </a:extLst>
          </p:cNvPr>
          <p:cNvSpPr txBox="1"/>
          <p:nvPr/>
        </p:nvSpPr>
        <p:spPr>
          <a:xfrm>
            <a:off x="3326278" y="3622019"/>
            <a:ext cx="426995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sz="1600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ELEKTRİKLİ KANAL TİP ISITICI</a:t>
            </a:r>
            <a:endParaRPr lang="en-US" sz="1600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3A1069A3-37F0-B4A1-27D4-19BB3D837680}"/>
              </a:ext>
            </a:extLst>
          </p:cNvPr>
          <p:cNvSpPr/>
          <p:nvPr/>
        </p:nvSpPr>
        <p:spPr>
          <a:xfrm>
            <a:off x="8054895" y="3630903"/>
            <a:ext cx="4635873" cy="216887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2FCCB057-4AAD-2AE1-E03D-ADD54DEDDFF4}"/>
              </a:ext>
            </a:extLst>
          </p:cNvPr>
          <p:cNvSpPr txBox="1"/>
          <p:nvPr/>
        </p:nvSpPr>
        <p:spPr>
          <a:xfrm>
            <a:off x="8430771" y="3581865"/>
            <a:ext cx="426995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sz="1600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FIRE AND GAS DAMPER</a:t>
            </a:r>
            <a:endParaRPr lang="en-US" sz="1600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F5DEB8BC-E9D0-18B9-DAFE-C3611BFE88DB}"/>
              </a:ext>
            </a:extLst>
          </p:cNvPr>
          <p:cNvSpPr/>
          <p:nvPr/>
        </p:nvSpPr>
        <p:spPr>
          <a:xfrm>
            <a:off x="912282" y="6079563"/>
            <a:ext cx="4813033" cy="240479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C9BD8F-70DB-A90D-DD83-FF426FE03DED}"/>
              </a:ext>
            </a:extLst>
          </p:cNvPr>
          <p:cNvSpPr txBox="1"/>
          <p:nvPr/>
        </p:nvSpPr>
        <p:spPr>
          <a:xfrm>
            <a:off x="912282" y="6037533"/>
            <a:ext cx="426995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sz="1600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BLAST DAMPER</a:t>
            </a:r>
            <a:endParaRPr lang="en-US" sz="1600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5D22EC8F-D9C2-D928-22F5-3B06C773414C}"/>
              </a:ext>
            </a:extLst>
          </p:cNvPr>
          <p:cNvSpPr/>
          <p:nvPr/>
        </p:nvSpPr>
        <p:spPr>
          <a:xfrm>
            <a:off x="5672491" y="6079563"/>
            <a:ext cx="4975923" cy="229006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85DFA938-C3FC-198D-8875-60495B8FE5D4}"/>
              </a:ext>
            </a:extLst>
          </p:cNvPr>
          <p:cNvSpPr txBox="1"/>
          <p:nvPr/>
        </p:nvSpPr>
        <p:spPr>
          <a:xfrm>
            <a:off x="6171927" y="6037533"/>
            <a:ext cx="426995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sz="1600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GAS TIGHT DAMPER</a:t>
            </a:r>
            <a:endParaRPr lang="en-US" sz="1600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681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 25"/>
          <p:cNvGrpSpPr/>
          <p:nvPr/>
        </p:nvGrpSpPr>
        <p:grpSpPr>
          <a:xfrm>
            <a:off x="97536" y="10391"/>
            <a:ext cx="12192000" cy="6858000"/>
            <a:chOff x="97536" y="0"/>
            <a:chExt cx="12192000" cy="6858000"/>
          </a:xfrm>
        </p:grpSpPr>
        <p:pic>
          <p:nvPicPr>
            <p:cNvPr id="27" name="Resim 26">
              <a:extLst>
                <a:ext uri="{FF2B5EF4-FFF2-40B4-BE49-F238E27FC236}">
                  <a16:creationId xmlns:a16="http://schemas.microsoft.com/office/drawing/2014/main" id="{CDB6A5A4-D57C-70D6-1E76-D3B659CE6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6" y="0"/>
              <a:ext cx="12192000" cy="6858000"/>
            </a:xfrm>
            <a:prstGeom prst="rect">
              <a:avLst/>
            </a:prstGeom>
          </p:spPr>
        </p:pic>
        <p:pic>
          <p:nvPicPr>
            <p:cNvPr id="28" name="Resim 27">
              <a:extLst>
                <a:ext uri="{FF2B5EF4-FFF2-40B4-BE49-F238E27FC236}">
                  <a16:creationId xmlns:a16="http://schemas.microsoft.com/office/drawing/2014/main" id="{EA2B93CD-A007-96DA-90F6-6267C3067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16826" y="5976732"/>
              <a:ext cx="1485869" cy="646611"/>
            </a:xfrm>
            <a:prstGeom prst="rect">
              <a:avLst/>
            </a:prstGeom>
          </p:spPr>
        </p:pic>
      </p:grpSp>
      <p:pic>
        <p:nvPicPr>
          <p:cNvPr id="6" name="Resim 5">
            <a:extLst>
              <a:ext uri="{FF2B5EF4-FFF2-40B4-BE49-F238E27FC236}">
                <a16:creationId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sp>
        <p:nvSpPr>
          <p:cNvPr id="17" name="28 Metin kutusu">
            <a:extLst>
              <a:ext uri="{FF2B5EF4-FFF2-40B4-BE49-F238E27FC236}">
                <a16:creationId xmlns:a16="http://schemas.microsoft.com/office/drawing/2014/main" id="{7582B908-C745-D886-AF8F-1CC4B7E2EDBF}"/>
              </a:ext>
            </a:extLst>
          </p:cNvPr>
          <p:cNvSpPr txBox="1"/>
          <p:nvPr/>
        </p:nvSpPr>
        <p:spPr>
          <a:xfrm>
            <a:off x="2023075" y="70654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ENDÜSTRİYEL TESİSLERDE YANGINDAN KORUNMA SİSTEMLERİ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 rot="297575">
            <a:off x="678126" y="2119925"/>
            <a:ext cx="3006518" cy="3282000"/>
          </a:xfrm>
          <a:prstGeom prst="rect">
            <a:avLst/>
          </a:prstGeom>
          <a:solidFill>
            <a:schemeClr val="tx2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4210" y="2186620"/>
            <a:ext cx="3006518" cy="3282002"/>
          </a:xfrm>
          <a:prstGeom prst="rect">
            <a:avLst/>
          </a:pr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62" tIns="91416" rIns="914162" bIns="91416" numCol="1" anchor="ctr" anchorCtr="1" compatLnSpc="1">
            <a:prstTxWarp prst="textNoShape">
              <a:avLst/>
            </a:prstTxWarp>
          </a:bodyPr>
          <a:lstStyle/>
          <a:p>
            <a:endParaRPr lang="en-US" sz="1799" kern="0" dirty="0">
              <a:solidFill>
                <a:srgbClr val="FFFFF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2" name="Rounded Rectangle 5"/>
          <p:cNvSpPr/>
          <p:nvPr/>
        </p:nvSpPr>
        <p:spPr>
          <a:xfrm>
            <a:off x="5088594" y="5596191"/>
            <a:ext cx="2959984" cy="4413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38100" dist="50800" dir="162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270D97"/>
                </a:solidFill>
                <a:latin typeface="Arial" panose="020B0604020202020204" pitchFamily="34" charset="0"/>
                <a:cs typeface="Arial" pitchFamily="34" charset="0"/>
              </a:rPr>
              <a:t>HEYDAR ALIYEV OIL REFINERY</a:t>
            </a:r>
          </a:p>
        </p:txBody>
      </p:sp>
      <p:sp>
        <p:nvSpPr>
          <p:cNvPr id="16" name="Bent-Up Arrow 23"/>
          <p:cNvSpPr/>
          <p:nvPr/>
        </p:nvSpPr>
        <p:spPr>
          <a:xfrm rot="10800000">
            <a:off x="3507699" y="2709853"/>
            <a:ext cx="1402040" cy="1371243"/>
          </a:xfrm>
          <a:prstGeom prst="bentUpArrow">
            <a:avLst>
              <a:gd name="adj1" fmla="val 34356"/>
              <a:gd name="adj2" fmla="val 37281"/>
              <a:gd name="adj3" fmla="val 3435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30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373597"/>
              </p:ext>
            </p:extLst>
          </p:nvPr>
        </p:nvGraphicFramePr>
        <p:xfrm>
          <a:off x="1194955" y="2360281"/>
          <a:ext cx="2036618" cy="255317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6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16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</a:rPr>
                        <a:t>KANAL TİPİ ELEKTRİKLİ ISITICI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tr-TR" sz="16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tr-TR" sz="1600" b="1" dirty="0">
                          <a:solidFill>
                            <a:schemeClr val="bg1"/>
                          </a:solidFill>
                        </a:rPr>
                        <a:t>GASTIGHT DAMPER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465">
                <a:tc>
                  <a:txBody>
                    <a:bodyPr/>
                    <a:lstStyle/>
                    <a:p>
                      <a:pPr algn="ctr"/>
                      <a:endParaRPr lang="tr-T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28 Metin kutusu">
            <a:extLst>
              <a:ext uri="{FF2B5EF4-FFF2-40B4-BE49-F238E27FC236}">
                <a16:creationId xmlns:a16="http://schemas.microsoft.com/office/drawing/2014/main" id="{3DD7599C-6FC7-B660-07E9-C93967AFA150}"/>
              </a:ext>
            </a:extLst>
          </p:cNvPr>
          <p:cNvSpPr txBox="1"/>
          <p:nvPr/>
        </p:nvSpPr>
        <p:spPr>
          <a:xfrm>
            <a:off x="1343297" y="1076463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UYGULAMA ÖRNEKLERİ: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Bent-Up Arrow 22"/>
          <p:cNvSpPr/>
          <p:nvPr/>
        </p:nvSpPr>
        <p:spPr>
          <a:xfrm>
            <a:off x="3671667" y="3742159"/>
            <a:ext cx="1402040" cy="1371243"/>
          </a:xfrm>
          <a:prstGeom prst="bentUpArrow">
            <a:avLst>
              <a:gd name="adj1" fmla="val 34356"/>
              <a:gd name="adj2" fmla="val 37281"/>
              <a:gd name="adj3" fmla="val 34357"/>
            </a:avLst>
          </a:pr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62" tIns="91416" rIns="914162" bIns="91416" numCol="1" anchor="ctr" anchorCtr="1" compatLnSpc="1">
            <a:prstTxWarp prst="textNoShape">
              <a:avLst/>
            </a:prstTxWarp>
          </a:bodyPr>
          <a:lstStyle/>
          <a:p>
            <a:endParaRPr lang="en-US" sz="1799" kern="0">
              <a:solidFill>
                <a:srgbClr val="FFFFF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grpSp>
        <p:nvGrpSpPr>
          <p:cNvPr id="29" name="Grup 28"/>
          <p:cNvGrpSpPr/>
          <p:nvPr/>
        </p:nvGrpSpPr>
        <p:grpSpPr>
          <a:xfrm>
            <a:off x="5088595" y="2186620"/>
            <a:ext cx="2974750" cy="3339124"/>
            <a:chOff x="6274544" y="1711899"/>
            <a:chExt cx="4363944" cy="4653083"/>
          </a:xfrm>
        </p:grpSpPr>
        <p:grpSp>
          <p:nvGrpSpPr>
            <p:cNvPr id="30" name="Group 33"/>
            <p:cNvGrpSpPr/>
            <p:nvPr/>
          </p:nvGrpSpPr>
          <p:grpSpPr>
            <a:xfrm>
              <a:off x="6296221" y="1711899"/>
              <a:ext cx="4342267" cy="4653083"/>
              <a:chOff x="6614674" y="1670305"/>
              <a:chExt cx="3445190" cy="3892295"/>
            </a:xfrm>
          </p:grpSpPr>
          <p:sp>
            <p:nvSpPr>
              <p:cNvPr id="32" name="Rectangle 19"/>
              <p:cNvSpPr/>
              <p:nvPr/>
            </p:nvSpPr>
            <p:spPr>
              <a:xfrm rot="297575">
                <a:off x="6630865" y="1670305"/>
                <a:ext cx="3428999" cy="38861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Rectangle 20"/>
              <p:cNvSpPr/>
              <p:nvPr/>
            </p:nvSpPr>
            <p:spPr>
              <a:xfrm>
                <a:off x="6614674" y="1676400"/>
                <a:ext cx="3429000" cy="38862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74544" y="1716098"/>
              <a:ext cx="4342281" cy="4630546"/>
            </a:xfrm>
            <a:prstGeom prst="rect">
              <a:avLst/>
            </a:prstGeom>
          </p:spPr>
        </p:pic>
      </p:grpSp>
      <p:grpSp>
        <p:nvGrpSpPr>
          <p:cNvPr id="43" name="Grup 42"/>
          <p:cNvGrpSpPr/>
          <p:nvPr/>
        </p:nvGrpSpPr>
        <p:grpSpPr>
          <a:xfrm>
            <a:off x="7560743" y="1423724"/>
            <a:ext cx="2651954" cy="1253421"/>
            <a:chOff x="9097533" y="1433276"/>
            <a:chExt cx="2651954" cy="1253421"/>
          </a:xfrm>
        </p:grpSpPr>
        <p:pic>
          <p:nvPicPr>
            <p:cNvPr id="46" name="Resim 45" descr="metin içeren bir resim&#10;&#10;Açıklama otomatik olarak oluşturuldu">
              <a:extLst>
                <a:ext uri="{FF2B5EF4-FFF2-40B4-BE49-F238E27FC236}">
                  <a16:creationId xmlns:a16="http://schemas.microsoft.com/office/drawing/2014/main" id="{1978157C-59C6-7C07-340F-D8CEC0E88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7910" y="1433276"/>
              <a:ext cx="1661577" cy="1253421"/>
            </a:xfrm>
            <a:prstGeom prst="rect">
              <a:avLst/>
            </a:prstGeom>
            <a:ln w="28575">
              <a:solidFill>
                <a:schemeClr val="tx2"/>
              </a:solidFill>
            </a:ln>
          </p:spPr>
        </p:pic>
        <p:sp>
          <p:nvSpPr>
            <p:cNvPr id="47" name="Bent-Up Arrow 22">
              <a:extLst>
                <a:ext uri="{FF2B5EF4-FFF2-40B4-BE49-F238E27FC236}">
                  <a16:creationId xmlns:a16="http://schemas.microsoft.com/office/drawing/2014/main" id="{94D5E4FF-B36F-C782-861B-F6BCC620537B}"/>
                </a:ext>
              </a:extLst>
            </p:cNvPr>
            <p:cNvSpPr/>
            <p:nvPr/>
          </p:nvSpPr>
          <p:spPr>
            <a:xfrm rot="10800000">
              <a:off x="9097533" y="1871285"/>
              <a:ext cx="1078790" cy="684170"/>
            </a:xfrm>
            <a:prstGeom prst="bentUpArrow">
              <a:avLst>
                <a:gd name="adj1" fmla="val 34356"/>
                <a:gd name="adj2" fmla="val 37281"/>
                <a:gd name="adj3" fmla="val 34357"/>
              </a:avLst>
            </a:pr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2" tIns="91416" rIns="914162" bIns="91416" numCol="1" anchor="ctr" anchorCtr="1" compatLnSpc="1">
              <a:prstTxWarp prst="textNoShape">
                <a:avLst/>
              </a:prstTxWarp>
            </a:bodyPr>
            <a:lstStyle/>
            <a:p>
              <a:endParaRPr lang="en-US" sz="1799" kern="0">
                <a:solidFill>
                  <a:srgbClr val="FFFFFF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48" name="Grup 47"/>
          <p:cNvGrpSpPr/>
          <p:nvPr/>
        </p:nvGrpSpPr>
        <p:grpSpPr>
          <a:xfrm>
            <a:off x="7569738" y="2912083"/>
            <a:ext cx="2642959" cy="1224195"/>
            <a:chOff x="9106528" y="2846307"/>
            <a:chExt cx="2642959" cy="1224195"/>
          </a:xfrm>
        </p:grpSpPr>
        <p:pic>
          <p:nvPicPr>
            <p:cNvPr id="49" name="Resim 48" descr="elektronik donanım içeren bir resim&#10;&#10;Açıklama otomatik olarak oluşturuldu">
              <a:extLst>
                <a:ext uri="{FF2B5EF4-FFF2-40B4-BE49-F238E27FC236}">
                  <a16:creationId xmlns:a16="http://schemas.microsoft.com/office/drawing/2014/main" id="{02F503F9-B436-F250-16C5-C707C06D7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7910" y="2846307"/>
              <a:ext cx="1661577" cy="1224195"/>
            </a:xfrm>
            <a:prstGeom prst="rect">
              <a:avLst/>
            </a:prstGeom>
            <a:ln w="28575">
              <a:solidFill>
                <a:schemeClr val="tx2"/>
              </a:solidFill>
            </a:ln>
          </p:spPr>
        </p:pic>
        <p:sp>
          <p:nvSpPr>
            <p:cNvPr id="50" name="Bent-Up Arrow 22">
              <a:extLst>
                <a:ext uri="{FF2B5EF4-FFF2-40B4-BE49-F238E27FC236}">
                  <a16:creationId xmlns:a16="http://schemas.microsoft.com/office/drawing/2014/main" id="{5CB8DBE6-1D55-9A94-2079-1CEEAB18CF37}"/>
                </a:ext>
              </a:extLst>
            </p:cNvPr>
            <p:cNvSpPr/>
            <p:nvPr/>
          </p:nvSpPr>
          <p:spPr>
            <a:xfrm rot="10800000">
              <a:off x="9106528" y="3242223"/>
              <a:ext cx="1078790" cy="684170"/>
            </a:xfrm>
            <a:prstGeom prst="bentUpArrow">
              <a:avLst>
                <a:gd name="adj1" fmla="val 34356"/>
                <a:gd name="adj2" fmla="val 37281"/>
                <a:gd name="adj3" fmla="val 34357"/>
              </a:avLst>
            </a:pr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2" tIns="91416" rIns="914162" bIns="91416" numCol="1" anchor="ctr" anchorCtr="1" compatLnSpc="1">
              <a:prstTxWarp prst="textNoShape">
                <a:avLst/>
              </a:prstTxWarp>
            </a:bodyPr>
            <a:lstStyle/>
            <a:p>
              <a:endParaRPr lang="en-US" sz="1799" kern="0">
                <a:solidFill>
                  <a:srgbClr val="FFFFFF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3687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 25"/>
          <p:cNvGrpSpPr/>
          <p:nvPr/>
        </p:nvGrpSpPr>
        <p:grpSpPr>
          <a:xfrm>
            <a:off x="97536" y="0"/>
            <a:ext cx="12192000" cy="6858000"/>
            <a:chOff x="97536" y="0"/>
            <a:chExt cx="12192000" cy="6858000"/>
          </a:xfrm>
        </p:grpSpPr>
        <p:pic>
          <p:nvPicPr>
            <p:cNvPr id="27" name="Resim 26">
              <a:extLst>
                <a:ext uri="{FF2B5EF4-FFF2-40B4-BE49-F238E27FC236}">
                  <a16:creationId xmlns:a16="http://schemas.microsoft.com/office/drawing/2014/main" id="{CDB6A5A4-D57C-70D6-1E76-D3B659CE6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6" y="0"/>
              <a:ext cx="12192000" cy="6858000"/>
            </a:xfrm>
            <a:prstGeom prst="rect">
              <a:avLst/>
            </a:prstGeom>
          </p:spPr>
        </p:pic>
        <p:pic>
          <p:nvPicPr>
            <p:cNvPr id="28" name="Resim 27">
              <a:extLst>
                <a:ext uri="{FF2B5EF4-FFF2-40B4-BE49-F238E27FC236}">
                  <a16:creationId xmlns:a16="http://schemas.microsoft.com/office/drawing/2014/main" id="{EA2B93CD-A007-96DA-90F6-6267C3067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16826" y="5976732"/>
              <a:ext cx="1485869" cy="646611"/>
            </a:xfrm>
            <a:prstGeom prst="rect">
              <a:avLst/>
            </a:prstGeom>
          </p:spPr>
        </p:pic>
      </p:grpSp>
      <p:pic>
        <p:nvPicPr>
          <p:cNvPr id="6" name="Resim 5">
            <a:extLst>
              <a:ext uri="{FF2B5EF4-FFF2-40B4-BE49-F238E27FC236}">
                <a16:creationId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sp>
        <p:nvSpPr>
          <p:cNvPr id="17" name="28 Metin kutusu">
            <a:extLst>
              <a:ext uri="{FF2B5EF4-FFF2-40B4-BE49-F238E27FC236}">
                <a16:creationId xmlns:a16="http://schemas.microsoft.com/office/drawing/2014/main" id="{7582B908-C745-D886-AF8F-1CC4B7E2EDBF}"/>
              </a:ext>
            </a:extLst>
          </p:cNvPr>
          <p:cNvSpPr txBox="1"/>
          <p:nvPr/>
        </p:nvSpPr>
        <p:spPr>
          <a:xfrm>
            <a:off x="2023075" y="70654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ENDÜSTRİYEL TESİSLERDE YANGINDAN KORUNMA SİSTEMLERİ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 rot="297575">
            <a:off x="678126" y="2119925"/>
            <a:ext cx="3006518" cy="3282000"/>
          </a:xfrm>
          <a:prstGeom prst="rect">
            <a:avLst/>
          </a:prstGeom>
          <a:solidFill>
            <a:schemeClr val="tx2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4210" y="2186620"/>
            <a:ext cx="3006518" cy="3282002"/>
          </a:xfrm>
          <a:prstGeom prst="rect">
            <a:avLst/>
          </a:pr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62" tIns="91416" rIns="914162" bIns="91416" numCol="1" anchor="ctr" anchorCtr="1" compatLnSpc="1">
            <a:prstTxWarp prst="textNoShape">
              <a:avLst/>
            </a:prstTxWarp>
          </a:bodyPr>
          <a:lstStyle/>
          <a:p>
            <a:endParaRPr lang="en-US" sz="1799" kern="0" dirty="0">
              <a:solidFill>
                <a:srgbClr val="FFFFF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2" name="Rounded Rectangle 5"/>
          <p:cNvSpPr/>
          <p:nvPr/>
        </p:nvSpPr>
        <p:spPr>
          <a:xfrm>
            <a:off x="5088594" y="5596192"/>
            <a:ext cx="2840745" cy="2400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38100" dist="50800" dir="162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100" b="1" dirty="0">
                <a:solidFill>
                  <a:srgbClr val="270D97"/>
                </a:solidFill>
                <a:latin typeface="Arial" panose="020B0604020202020204" pitchFamily="34" charset="0"/>
                <a:cs typeface="Arial" pitchFamily="34" charset="0"/>
              </a:rPr>
              <a:t>KUVEYT OIL COMPANY </a:t>
            </a:r>
          </a:p>
        </p:txBody>
      </p:sp>
      <p:sp>
        <p:nvSpPr>
          <p:cNvPr id="16" name="Bent-Up Arrow 23"/>
          <p:cNvSpPr/>
          <p:nvPr/>
        </p:nvSpPr>
        <p:spPr>
          <a:xfrm rot="10800000">
            <a:off x="3548823" y="2701317"/>
            <a:ext cx="1402040" cy="1371243"/>
          </a:xfrm>
          <a:prstGeom prst="bentUpArrow">
            <a:avLst>
              <a:gd name="adj1" fmla="val 34356"/>
              <a:gd name="adj2" fmla="val 37281"/>
              <a:gd name="adj3" fmla="val 3435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30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406924"/>
              </p:ext>
            </p:extLst>
          </p:nvPr>
        </p:nvGraphicFramePr>
        <p:xfrm>
          <a:off x="1348752" y="2576978"/>
          <a:ext cx="1778765" cy="255317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78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16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FIRE AND GAS DAMPER</a:t>
                      </a:r>
                      <a:br>
                        <a:rPr lang="tr-TR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tr-TR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BLAST RESISTANT DAMPER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465">
                <a:tc>
                  <a:txBody>
                    <a:bodyPr/>
                    <a:lstStyle/>
                    <a:p>
                      <a:pPr algn="ctr"/>
                      <a:endParaRPr lang="tr-T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28 Metin kutusu">
            <a:extLst>
              <a:ext uri="{FF2B5EF4-FFF2-40B4-BE49-F238E27FC236}">
                <a16:creationId xmlns:a16="http://schemas.microsoft.com/office/drawing/2014/main" id="{3DD7599C-6FC7-B660-07E9-C93967AFA150}"/>
              </a:ext>
            </a:extLst>
          </p:cNvPr>
          <p:cNvSpPr txBox="1"/>
          <p:nvPr/>
        </p:nvSpPr>
        <p:spPr>
          <a:xfrm>
            <a:off x="1343297" y="1076463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UYGULAMA ÖRNEKLERİ: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Bent-Up Arrow 22"/>
          <p:cNvSpPr/>
          <p:nvPr/>
        </p:nvSpPr>
        <p:spPr>
          <a:xfrm>
            <a:off x="3749497" y="3749092"/>
            <a:ext cx="1402040" cy="1371243"/>
          </a:xfrm>
          <a:prstGeom prst="bentUpArrow">
            <a:avLst>
              <a:gd name="adj1" fmla="val 34356"/>
              <a:gd name="adj2" fmla="val 37281"/>
              <a:gd name="adj3" fmla="val 34357"/>
            </a:avLst>
          </a:pr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62" tIns="91416" rIns="914162" bIns="91416" numCol="1" anchor="ctr" anchorCtr="1" compatLnSpc="1">
            <a:prstTxWarp prst="textNoShape">
              <a:avLst/>
            </a:prstTxWarp>
          </a:bodyPr>
          <a:lstStyle/>
          <a:p>
            <a:endParaRPr lang="en-US" sz="1799" kern="0">
              <a:solidFill>
                <a:srgbClr val="FFFFF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grpSp>
        <p:nvGrpSpPr>
          <p:cNvPr id="29" name="Grup 28"/>
          <p:cNvGrpSpPr/>
          <p:nvPr/>
        </p:nvGrpSpPr>
        <p:grpSpPr>
          <a:xfrm>
            <a:off x="5088595" y="2186620"/>
            <a:ext cx="2974750" cy="3339124"/>
            <a:chOff x="6274544" y="1711899"/>
            <a:chExt cx="4363944" cy="4653083"/>
          </a:xfrm>
        </p:grpSpPr>
        <p:grpSp>
          <p:nvGrpSpPr>
            <p:cNvPr id="30" name="Group 33"/>
            <p:cNvGrpSpPr/>
            <p:nvPr/>
          </p:nvGrpSpPr>
          <p:grpSpPr>
            <a:xfrm>
              <a:off x="6296221" y="1711899"/>
              <a:ext cx="4342267" cy="4653083"/>
              <a:chOff x="6614674" y="1670305"/>
              <a:chExt cx="3445190" cy="3892295"/>
            </a:xfrm>
          </p:grpSpPr>
          <p:sp>
            <p:nvSpPr>
              <p:cNvPr id="32" name="Rectangle 19"/>
              <p:cNvSpPr/>
              <p:nvPr/>
            </p:nvSpPr>
            <p:spPr>
              <a:xfrm rot="297575">
                <a:off x="6630865" y="1670305"/>
                <a:ext cx="3428999" cy="38861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Rectangle 20"/>
              <p:cNvSpPr/>
              <p:nvPr/>
            </p:nvSpPr>
            <p:spPr>
              <a:xfrm>
                <a:off x="6614674" y="1676400"/>
                <a:ext cx="3429000" cy="38862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74544" y="1716098"/>
              <a:ext cx="4342281" cy="4630546"/>
            </a:xfrm>
            <a:prstGeom prst="rect">
              <a:avLst/>
            </a:prstGeom>
          </p:spPr>
        </p:pic>
      </p:grpSp>
      <p:pic>
        <p:nvPicPr>
          <p:cNvPr id="39" name="Resim 38" descr="fabrika, gökyüzü, dış mekan, bina içeren bir resim&#10;&#10;Açıklama otomatik olarak oluşturuldu">
            <a:extLst>
              <a:ext uri="{FF2B5EF4-FFF2-40B4-BE49-F238E27FC236}">
                <a16:creationId xmlns:a16="http://schemas.microsoft.com/office/drawing/2014/main" id="{411D2A53-F4EC-C388-F097-B1A182B5C9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89"/>
          <a:stretch/>
        </p:blipFill>
        <p:spPr>
          <a:xfrm>
            <a:off x="5088594" y="2186620"/>
            <a:ext cx="2942570" cy="3335456"/>
          </a:xfrm>
          <a:prstGeom prst="rect">
            <a:avLst/>
          </a:prstGeom>
        </p:spPr>
      </p:pic>
      <p:pic>
        <p:nvPicPr>
          <p:cNvPr id="34" name="Resim 33">
            <a:extLst>
              <a:ext uri="{FF2B5EF4-FFF2-40B4-BE49-F238E27FC236}">
                <a16:creationId xmlns:a16="http://schemas.microsoft.com/office/drawing/2014/main" id="{6EE0B616-B0D7-19C8-549F-9544DF4515C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41" r="16102" b="6295"/>
          <a:stretch/>
        </p:blipFill>
        <p:spPr>
          <a:xfrm>
            <a:off x="8559184" y="1813208"/>
            <a:ext cx="1813786" cy="984424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35" name="Resim 34">
            <a:extLst>
              <a:ext uri="{FF2B5EF4-FFF2-40B4-BE49-F238E27FC236}">
                <a16:creationId xmlns:a16="http://schemas.microsoft.com/office/drawing/2014/main" id="{1DA9E31E-5AF7-4CED-D9B1-A8214FF5EB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91" y="3035002"/>
            <a:ext cx="1343642" cy="1227365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36" name="Bent-Up Arrow 22">
            <a:extLst>
              <a:ext uri="{FF2B5EF4-FFF2-40B4-BE49-F238E27FC236}">
                <a16:creationId xmlns:a16="http://schemas.microsoft.com/office/drawing/2014/main" id="{94D5E4FF-B36F-C782-861B-F6BCC620537B}"/>
              </a:ext>
            </a:extLst>
          </p:cNvPr>
          <p:cNvSpPr/>
          <p:nvPr/>
        </p:nvSpPr>
        <p:spPr>
          <a:xfrm rot="10800000">
            <a:off x="7607461" y="2132466"/>
            <a:ext cx="1078790" cy="684170"/>
          </a:xfrm>
          <a:prstGeom prst="bentUpArrow">
            <a:avLst>
              <a:gd name="adj1" fmla="val 34356"/>
              <a:gd name="adj2" fmla="val 37281"/>
              <a:gd name="adj3" fmla="val 34357"/>
            </a:avLst>
          </a:pr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62" tIns="91416" rIns="914162" bIns="91416" numCol="1" anchor="ctr" anchorCtr="1" compatLnSpc="1">
            <a:prstTxWarp prst="textNoShape">
              <a:avLst/>
            </a:prstTxWarp>
          </a:bodyPr>
          <a:lstStyle/>
          <a:p>
            <a:endParaRPr lang="en-US" sz="1799" kern="0">
              <a:solidFill>
                <a:srgbClr val="FFFFF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7" name="Bent-Up Arrow 22">
            <a:extLst>
              <a:ext uri="{FF2B5EF4-FFF2-40B4-BE49-F238E27FC236}">
                <a16:creationId xmlns:a16="http://schemas.microsoft.com/office/drawing/2014/main" id="{5CB8DBE6-1D55-9A94-2079-1CEEAB18CF37}"/>
              </a:ext>
            </a:extLst>
          </p:cNvPr>
          <p:cNvSpPr/>
          <p:nvPr/>
        </p:nvSpPr>
        <p:spPr>
          <a:xfrm rot="10800000">
            <a:off x="7616456" y="3503404"/>
            <a:ext cx="1078790" cy="684170"/>
          </a:xfrm>
          <a:prstGeom prst="bentUpArrow">
            <a:avLst>
              <a:gd name="adj1" fmla="val 34356"/>
              <a:gd name="adj2" fmla="val 37281"/>
              <a:gd name="adj3" fmla="val 34357"/>
            </a:avLst>
          </a:pr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62" tIns="91416" rIns="914162" bIns="91416" numCol="1" anchor="ctr" anchorCtr="1" compatLnSpc="1">
            <a:prstTxWarp prst="textNoShape">
              <a:avLst/>
            </a:prstTxWarp>
          </a:bodyPr>
          <a:lstStyle/>
          <a:p>
            <a:endParaRPr lang="en-US" sz="1799" kern="0">
              <a:solidFill>
                <a:srgbClr val="FFFFF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832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 25"/>
          <p:cNvGrpSpPr/>
          <p:nvPr/>
        </p:nvGrpSpPr>
        <p:grpSpPr>
          <a:xfrm>
            <a:off x="97536" y="0"/>
            <a:ext cx="12192000" cy="6858000"/>
            <a:chOff x="97536" y="0"/>
            <a:chExt cx="12192000" cy="6858000"/>
          </a:xfrm>
        </p:grpSpPr>
        <p:pic>
          <p:nvPicPr>
            <p:cNvPr id="27" name="Resim 26">
              <a:extLst>
                <a:ext uri="{FF2B5EF4-FFF2-40B4-BE49-F238E27FC236}">
                  <a16:creationId xmlns:a16="http://schemas.microsoft.com/office/drawing/2014/main" id="{CDB6A5A4-D57C-70D6-1E76-D3B659CE6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6" y="0"/>
              <a:ext cx="12192000" cy="6858000"/>
            </a:xfrm>
            <a:prstGeom prst="rect">
              <a:avLst/>
            </a:prstGeom>
          </p:spPr>
        </p:pic>
        <p:pic>
          <p:nvPicPr>
            <p:cNvPr id="28" name="Resim 27">
              <a:extLst>
                <a:ext uri="{FF2B5EF4-FFF2-40B4-BE49-F238E27FC236}">
                  <a16:creationId xmlns:a16="http://schemas.microsoft.com/office/drawing/2014/main" id="{EA2B93CD-A007-96DA-90F6-6267C3067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16826" y="5976732"/>
              <a:ext cx="1485869" cy="646611"/>
            </a:xfrm>
            <a:prstGeom prst="rect">
              <a:avLst/>
            </a:prstGeom>
          </p:spPr>
        </p:pic>
      </p:grpSp>
      <p:pic>
        <p:nvPicPr>
          <p:cNvPr id="6" name="Resim 5">
            <a:extLst>
              <a:ext uri="{FF2B5EF4-FFF2-40B4-BE49-F238E27FC236}">
                <a16:creationId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sp>
        <p:nvSpPr>
          <p:cNvPr id="17" name="28 Metin kutusu">
            <a:extLst>
              <a:ext uri="{FF2B5EF4-FFF2-40B4-BE49-F238E27FC236}">
                <a16:creationId xmlns:a16="http://schemas.microsoft.com/office/drawing/2014/main" id="{7582B908-C745-D886-AF8F-1CC4B7E2EDBF}"/>
              </a:ext>
            </a:extLst>
          </p:cNvPr>
          <p:cNvSpPr txBox="1"/>
          <p:nvPr/>
        </p:nvSpPr>
        <p:spPr>
          <a:xfrm>
            <a:off x="2023075" y="70654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ENDÜSTRİYEL TESİSLERDE YANGINDAN KORUNMA SİSTEMLERİ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 rot="297575">
            <a:off x="678126" y="2119925"/>
            <a:ext cx="3006518" cy="3282000"/>
          </a:xfrm>
          <a:prstGeom prst="rect">
            <a:avLst/>
          </a:prstGeom>
          <a:solidFill>
            <a:schemeClr val="tx2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4210" y="2186620"/>
            <a:ext cx="3006518" cy="3282002"/>
          </a:xfrm>
          <a:prstGeom prst="rect">
            <a:avLst/>
          </a:pr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62" tIns="91416" rIns="914162" bIns="91416" numCol="1" anchor="ctr" anchorCtr="1" compatLnSpc="1">
            <a:prstTxWarp prst="textNoShape">
              <a:avLst/>
            </a:prstTxWarp>
          </a:bodyPr>
          <a:lstStyle/>
          <a:p>
            <a:endParaRPr lang="en-US" sz="1799" kern="0" dirty="0">
              <a:solidFill>
                <a:srgbClr val="FFFFF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2" name="Rounded Rectangle 5"/>
          <p:cNvSpPr/>
          <p:nvPr/>
        </p:nvSpPr>
        <p:spPr>
          <a:xfrm>
            <a:off x="5088594" y="5596191"/>
            <a:ext cx="2840745" cy="29553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38100" dist="50800" dir="162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100" b="1" dirty="0">
                <a:solidFill>
                  <a:srgbClr val="270D97"/>
                </a:solidFill>
                <a:latin typeface="Arial" panose="020B0604020202020204" pitchFamily="34" charset="0"/>
                <a:cs typeface="Arial" pitchFamily="34" charset="0"/>
              </a:rPr>
              <a:t>ROKETSAN</a:t>
            </a:r>
          </a:p>
        </p:txBody>
      </p:sp>
      <p:sp>
        <p:nvSpPr>
          <p:cNvPr id="16" name="Bent-Up Arrow 23"/>
          <p:cNvSpPr/>
          <p:nvPr/>
        </p:nvSpPr>
        <p:spPr>
          <a:xfrm rot="10800000">
            <a:off x="3548823" y="2701317"/>
            <a:ext cx="1402040" cy="1371243"/>
          </a:xfrm>
          <a:prstGeom prst="bentUpArrow">
            <a:avLst>
              <a:gd name="adj1" fmla="val 34356"/>
              <a:gd name="adj2" fmla="val 37281"/>
              <a:gd name="adj3" fmla="val 3435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30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442500"/>
              </p:ext>
            </p:extLst>
          </p:nvPr>
        </p:nvGraphicFramePr>
        <p:xfrm>
          <a:off x="1259799" y="2478003"/>
          <a:ext cx="1908463" cy="255317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908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1657">
                <a:tc>
                  <a:txBody>
                    <a:bodyPr/>
                    <a:lstStyle/>
                    <a:p>
                      <a:pPr algn="ctr"/>
                      <a:endParaRPr lang="tr-TR" sz="18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tr-TR" sz="18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tr-TR" sz="1800" b="1" dirty="0">
                          <a:solidFill>
                            <a:schemeClr val="bg1"/>
                          </a:solidFill>
                        </a:rPr>
                        <a:t>BLAST DAMPER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465">
                <a:tc>
                  <a:txBody>
                    <a:bodyPr/>
                    <a:lstStyle/>
                    <a:p>
                      <a:pPr algn="ctr"/>
                      <a:endParaRPr lang="tr-T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28 Metin kutusu">
            <a:extLst>
              <a:ext uri="{FF2B5EF4-FFF2-40B4-BE49-F238E27FC236}">
                <a16:creationId xmlns:a16="http://schemas.microsoft.com/office/drawing/2014/main" id="{3DD7599C-6FC7-B660-07E9-C93967AFA150}"/>
              </a:ext>
            </a:extLst>
          </p:cNvPr>
          <p:cNvSpPr txBox="1"/>
          <p:nvPr/>
        </p:nvSpPr>
        <p:spPr>
          <a:xfrm>
            <a:off x="1343297" y="1076463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UYGULAMA ÖRNEKLERİ: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Bent-Up Arrow 22"/>
          <p:cNvSpPr/>
          <p:nvPr/>
        </p:nvSpPr>
        <p:spPr>
          <a:xfrm>
            <a:off x="3749497" y="3749092"/>
            <a:ext cx="1402040" cy="1371243"/>
          </a:xfrm>
          <a:prstGeom prst="bentUpArrow">
            <a:avLst>
              <a:gd name="adj1" fmla="val 34356"/>
              <a:gd name="adj2" fmla="val 37281"/>
              <a:gd name="adj3" fmla="val 34357"/>
            </a:avLst>
          </a:pr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62" tIns="91416" rIns="914162" bIns="91416" numCol="1" anchor="ctr" anchorCtr="1" compatLnSpc="1">
            <a:prstTxWarp prst="textNoShape">
              <a:avLst/>
            </a:prstTxWarp>
          </a:bodyPr>
          <a:lstStyle/>
          <a:p>
            <a:endParaRPr lang="en-US" sz="1799" kern="0">
              <a:solidFill>
                <a:srgbClr val="FFFFF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grpSp>
        <p:nvGrpSpPr>
          <p:cNvPr id="29" name="Grup 28"/>
          <p:cNvGrpSpPr/>
          <p:nvPr/>
        </p:nvGrpSpPr>
        <p:grpSpPr>
          <a:xfrm>
            <a:off x="5088595" y="2186620"/>
            <a:ext cx="2974750" cy="3339124"/>
            <a:chOff x="6274544" y="1711899"/>
            <a:chExt cx="4363944" cy="4653083"/>
          </a:xfrm>
        </p:grpSpPr>
        <p:grpSp>
          <p:nvGrpSpPr>
            <p:cNvPr id="30" name="Group 33"/>
            <p:cNvGrpSpPr/>
            <p:nvPr/>
          </p:nvGrpSpPr>
          <p:grpSpPr>
            <a:xfrm>
              <a:off x="6296221" y="1711899"/>
              <a:ext cx="4342267" cy="4653083"/>
              <a:chOff x="6614674" y="1670305"/>
              <a:chExt cx="3445190" cy="3892295"/>
            </a:xfrm>
          </p:grpSpPr>
          <p:sp>
            <p:nvSpPr>
              <p:cNvPr id="32" name="Rectangle 19"/>
              <p:cNvSpPr/>
              <p:nvPr/>
            </p:nvSpPr>
            <p:spPr>
              <a:xfrm rot="297575">
                <a:off x="6630865" y="1670305"/>
                <a:ext cx="3428999" cy="38861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Rectangle 20"/>
              <p:cNvSpPr/>
              <p:nvPr/>
            </p:nvSpPr>
            <p:spPr>
              <a:xfrm>
                <a:off x="6614674" y="1676400"/>
                <a:ext cx="3429000" cy="38862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74544" y="1716098"/>
              <a:ext cx="4342281" cy="4630546"/>
            </a:xfrm>
            <a:prstGeom prst="rect">
              <a:avLst/>
            </a:prstGeom>
          </p:spPr>
        </p:pic>
      </p:grpSp>
      <p:pic>
        <p:nvPicPr>
          <p:cNvPr id="38" name="Resim 37" descr="metin, dış mekan, gökyüzü, yer içeren bir resim&#10;&#10;Açıklama otomatik olarak oluşturuldu">
            <a:extLst>
              <a:ext uri="{FF2B5EF4-FFF2-40B4-BE49-F238E27FC236}">
                <a16:creationId xmlns:a16="http://schemas.microsoft.com/office/drawing/2014/main" id="{EC490124-60A9-69AE-C345-D70F837A99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7837" r="-5180"/>
          <a:stretch/>
        </p:blipFill>
        <p:spPr>
          <a:xfrm>
            <a:off x="5087738" y="2178691"/>
            <a:ext cx="3114205" cy="3333894"/>
          </a:xfrm>
          <a:prstGeom prst="rect">
            <a:avLst/>
          </a:prstGeom>
        </p:spPr>
      </p:pic>
      <p:pic>
        <p:nvPicPr>
          <p:cNvPr id="40" name="Resim 39">
            <a:extLst>
              <a:ext uri="{FF2B5EF4-FFF2-40B4-BE49-F238E27FC236}">
                <a16:creationId xmlns:a16="http://schemas.microsoft.com/office/drawing/2014/main" id="{0A9DDA9B-4BCA-F613-3813-A411773ED4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83316" y="3682972"/>
            <a:ext cx="1517197" cy="1629409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41" name="Resim 40" descr="beyaz içeren bir resim&#10;&#10;Açıklama otomatik olarak oluşturuldu">
            <a:extLst>
              <a:ext uri="{FF2B5EF4-FFF2-40B4-BE49-F238E27FC236}">
                <a16:creationId xmlns:a16="http://schemas.microsoft.com/office/drawing/2014/main" id="{FCA1EE3D-94BC-C662-1675-9C5FA94DFA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388" y="1859607"/>
            <a:ext cx="1608409" cy="1442987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42" name="Bent-Up Arrow 22">
            <a:extLst>
              <a:ext uri="{FF2B5EF4-FFF2-40B4-BE49-F238E27FC236}">
                <a16:creationId xmlns:a16="http://schemas.microsoft.com/office/drawing/2014/main" id="{5CB8DBE6-1D55-9A94-2079-1CEEAB18CF37}"/>
              </a:ext>
            </a:extLst>
          </p:cNvPr>
          <p:cNvSpPr/>
          <p:nvPr/>
        </p:nvSpPr>
        <p:spPr>
          <a:xfrm rot="10800000">
            <a:off x="7760084" y="4310224"/>
            <a:ext cx="723232" cy="684170"/>
          </a:xfrm>
          <a:prstGeom prst="bentUpArrow">
            <a:avLst>
              <a:gd name="adj1" fmla="val 34356"/>
              <a:gd name="adj2" fmla="val 37281"/>
              <a:gd name="adj3" fmla="val 34357"/>
            </a:avLst>
          </a:pr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62" tIns="91416" rIns="914162" bIns="91416" numCol="1" anchor="ctr" anchorCtr="1" compatLnSpc="1">
            <a:prstTxWarp prst="textNoShape">
              <a:avLst/>
            </a:prstTxWarp>
          </a:bodyPr>
          <a:lstStyle/>
          <a:p>
            <a:endParaRPr lang="en-US" sz="1799" kern="0">
              <a:solidFill>
                <a:srgbClr val="FFFFF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43" name="Bent-Up Arrow 22">
            <a:extLst>
              <a:ext uri="{FF2B5EF4-FFF2-40B4-BE49-F238E27FC236}">
                <a16:creationId xmlns:a16="http://schemas.microsoft.com/office/drawing/2014/main" id="{94D5E4FF-B36F-C782-861B-F6BCC620537B}"/>
              </a:ext>
            </a:extLst>
          </p:cNvPr>
          <p:cNvSpPr/>
          <p:nvPr/>
        </p:nvSpPr>
        <p:spPr>
          <a:xfrm rot="10800000">
            <a:off x="7582742" y="2431494"/>
            <a:ext cx="814646" cy="684170"/>
          </a:xfrm>
          <a:prstGeom prst="bentUpArrow">
            <a:avLst>
              <a:gd name="adj1" fmla="val 34356"/>
              <a:gd name="adj2" fmla="val 37281"/>
              <a:gd name="adj3" fmla="val 34357"/>
            </a:avLst>
          </a:pr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62" tIns="91416" rIns="914162" bIns="91416" numCol="1" anchor="ctr" anchorCtr="1" compatLnSpc="1">
            <a:prstTxWarp prst="textNoShape">
              <a:avLst/>
            </a:prstTxWarp>
          </a:bodyPr>
          <a:lstStyle/>
          <a:p>
            <a:endParaRPr lang="en-US" sz="1799" kern="0">
              <a:solidFill>
                <a:srgbClr val="FFFFF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426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ikdörtgen 11"/>
          <p:cNvSpPr/>
          <p:nvPr/>
        </p:nvSpPr>
        <p:spPr>
          <a:xfrm>
            <a:off x="6187805" y="1813209"/>
            <a:ext cx="5331688" cy="41635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up 13"/>
          <p:cNvGrpSpPr/>
          <p:nvPr/>
        </p:nvGrpSpPr>
        <p:grpSpPr>
          <a:xfrm>
            <a:off x="129124" y="0"/>
            <a:ext cx="12192000" cy="6858000"/>
            <a:chOff x="97536" y="0"/>
            <a:chExt cx="12192000" cy="6858000"/>
          </a:xfrm>
        </p:grpSpPr>
        <p:pic>
          <p:nvPicPr>
            <p:cNvPr id="15" name="Resim 14">
              <a:extLst>
                <a:ext uri="{FF2B5EF4-FFF2-40B4-BE49-F238E27FC236}">
                  <a16:creationId xmlns:a16="http://schemas.microsoft.com/office/drawing/2014/main" id="{CDB6A5A4-D57C-70D6-1E76-D3B659CE6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6" y="0"/>
              <a:ext cx="12192000" cy="6858000"/>
            </a:xfrm>
            <a:prstGeom prst="rect">
              <a:avLst/>
            </a:prstGeom>
          </p:spPr>
        </p:pic>
        <p:pic>
          <p:nvPicPr>
            <p:cNvPr id="16" name="Resim 15">
              <a:extLst>
                <a:ext uri="{FF2B5EF4-FFF2-40B4-BE49-F238E27FC236}">
                  <a16:creationId xmlns:a16="http://schemas.microsoft.com/office/drawing/2014/main" id="{EA2B93CD-A007-96DA-90F6-6267C3067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16826" y="5976732"/>
              <a:ext cx="1485869" cy="646611"/>
            </a:xfrm>
            <a:prstGeom prst="rect">
              <a:avLst/>
            </a:prstGeom>
          </p:spPr>
        </p:pic>
      </p:grpSp>
      <p:pic>
        <p:nvPicPr>
          <p:cNvPr id="6" name="Resim 5">
            <a:extLst>
              <a:ext uri="{FF2B5EF4-FFF2-40B4-BE49-F238E27FC236}">
                <a16:creationId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sp>
        <p:nvSpPr>
          <p:cNvPr id="10" name="28 Metin kutusu">
            <a:extLst>
              <a:ext uri="{FF2B5EF4-FFF2-40B4-BE49-F238E27FC236}">
                <a16:creationId xmlns:a16="http://schemas.microsoft.com/office/drawing/2014/main" id="{7582B908-C745-D886-AF8F-1CC4B7E2EDBF}"/>
              </a:ext>
            </a:extLst>
          </p:cNvPr>
          <p:cNvSpPr txBox="1"/>
          <p:nvPr/>
        </p:nvSpPr>
        <p:spPr>
          <a:xfrm>
            <a:off x="2023075" y="70654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ENDÜSTRİYEL TESİSLERDE YANGINDAN KORUNMA SİSTEMLERİ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28 Metin kutusu">
            <a:extLst>
              <a:ext uri="{FF2B5EF4-FFF2-40B4-BE49-F238E27FC236}">
                <a16:creationId xmlns:a16="http://schemas.microsoft.com/office/drawing/2014/main" id="{5A43C2B6-B5B2-ABC6-C8B8-462A4245176A}"/>
              </a:ext>
            </a:extLst>
          </p:cNvPr>
          <p:cNvSpPr txBox="1"/>
          <p:nvPr/>
        </p:nvSpPr>
        <p:spPr>
          <a:xfrm>
            <a:off x="1456509" y="1136402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YANGIN ALGILAMA - ZAYIF AKIM SİSTEMLERİ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F503264-8311-222F-58EB-C909F0207E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0409" y="1951636"/>
            <a:ext cx="4935682" cy="3867273"/>
          </a:xfrm>
          <a:prstGeom prst="rect">
            <a:avLst/>
          </a:prstGeom>
        </p:spPr>
      </p:pic>
      <p:sp>
        <p:nvSpPr>
          <p:cNvPr id="11" name="Dikdörtgen 10"/>
          <p:cNvSpPr/>
          <p:nvPr/>
        </p:nvSpPr>
        <p:spPr>
          <a:xfrm>
            <a:off x="618574" y="1813209"/>
            <a:ext cx="5079781" cy="41635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636E719-FEDE-93ED-9C6B-BB51C821EF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32" y="1951636"/>
            <a:ext cx="4686264" cy="386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27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açık hava, işaret içeren bir resim&#10;&#10;Açıklama otomatik olarak oluşturuldu">
            <a:extLst>
              <a:ext uri="{FF2B5EF4-FFF2-40B4-BE49-F238E27FC236}">
                <a16:creationId xmlns:a16="http://schemas.microsoft.com/office/drawing/2014/main" id="{FD4B5B05-3891-307B-331A-C1F33E98A9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2886" cy="6868886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B6FA5CC4-ED2B-EEF6-5099-5FDD8B0EE8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533" y="208864"/>
            <a:ext cx="1354095" cy="479973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659" y="5489724"/>
            <a:ext cx="1995568" cy="153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56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 21"/>
          <p:cNvGrpSpPr/>
          <p:nvPr/>
        </p:nvGrpSpPr>
        <p:grpSpPr>
          <a:xfrm>
            <a:off x="97536" y="0"/>
            <a:ext cx="12192000" cy="6858000"/>
            <a:chOff x="97536" y="0"/>
            <a:chExt cx="12192000" cy="6858000"/>
          </a:xfrm>
        </p:grpSpPr>
        <p:pic>
          <p:nvPicPr>
            <p:cNvPr id="23" name="Resim 22">
              <a:extLst>
                <a:ext uri="{FF2B5EF4-FFF2-40B4-BE49-F238E27FC236}">
                  <a16:creationId xmlns:a16="http://schemas.microsoft.com/office/drawing/2014/main" id="{CDB6A5A4-D57C-70D6-1E76-D3B659CE6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6" y="0"/>
              <a:ext cx="12192000" cy="6858000"/>
            </a:xfrm>
            <a:prstGeom prst="rect">
              <a:avLst/>
            </a:prstGeom>
          </p:spPr>
        </p:pic>
        <p:pic>
          <p:nvPicPr>
            <p:cNvPr id="24" name="Resim 23">
              <a:extLst>
                <a:ext uri="{FF2B5EF4-FFF2-40B4-BE49-F238E27FC236}">
                  <a16:creationId xmlns:a16="http://schemas.microsoft.com/office/drawing/2014/main" id="{EA2B93CD-A007-96DA-90F6-6267C3067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16826" y="5976732"/>
              <a:ext cx="1485869" cy="646611"/>
            </a:xfrm>
            <a:prstGeom prst="rect">
              <a:avLst/>
            </a:prstGeom>
          </p:spPr>
        </p:pic>
      </p:grpSp>
      <p:pic>
        <p:nvPicPr>
          <p:cNvPr id="6" name="Resim 5">
            <a:extLst>
              <a:ext uri="{FF2B5EF4-FFF2-40B4-BE49-F238E27FC236}">
                <a16:creationId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sp>
        <p:nvSpPr>
          <p:cNvPr id="10" name="28 Metin kutusu">
            <a:extLst>
              <a:ext uri="{FF2B5EF4-FFF2-40B4-BE49-F238E27FC236}">
                <a16:creationId xmlns:a16="http://schemas.microsoft.com/office/drawing/2014/main" id="{7582B908-C745-D886-AF8F-1CC4B7E2EDBF}"/>
              </a:ext>
            </a:extLst>
          </p:cNvPr>
          <p:cNvSpPr txBox="1"/>
          <p:nvPr/>
        </p:nvSpPr>
        <p:spPr>
          <a:xfrm>
            <a:off x="2023075" y="70654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ENDÜSTRİYEL TESİSLERDE YANGINDAN KORUNMA SİSTEMLERİ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28 Metin kutusu">
            <a:extLst>
              <a:ext uri="{FF2B5EF4-FFF2-40B4-BE49-F238E27FC236}">
                <a16:creationId xmlns:a16="http://schemas.microsoft.com/office/drawing/2014/main" id="{20C45604-73C8-3D6A-863C-3B59A69F6BC6}"/>
              </a:ext>
            </a:extLst>
          </p:cNvPr>
          <p:cNvSpPr txBox="1"/>
          <p:nvPr/>
        </p:nvSpPr>
        <p:spPr>
          <a:xfrm>
            <a:off x="1517469" y="1173672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TESİSLER</a:t>
            </a:r>
          </a:p>
        </p:txBody>
      </p:sp>
      <p:sp>
        <p:nvSpPr>
          <p:cNvPr id="14" name="Pentagon 5">
            <a:extLst>
              <a:ext uri="{FF2B5EF4-FFF2-40B4-BE49-F238E27FC236}">
                <a16:creationId xmlns:a16="http://schemas.microsoft.com/office/drawing/2014/main" id="{C6E9049E-83E7-BC5D-1A96-BDF39DAB3C04}"/>
              </a:ext>
            </a:extLst>
          </p:cNvPr>
          <p:cNvSpPr/>
          <p:nvPr/>
        </p:nvSpPr>
        <p:spPr>
          <a:xfrm>
            <a:off x="1716670" y="3599286"/>
            <a:ext cx="5760000" cy="360000"/>
          </a:xfrm>
          <a:prstGeom prst="homePlate">
            <a:avLst>
              <a:gd name="adj" fmla="val 43808"/>
            </a:avLst>
          </a:prstGeom>
          <a:gradFill flip="none" rotWithShape="1">
            <a:gsLst>
              <a:gs pos="0">
                <a:srgbClr val="4B90AF">
                  <a:tint val="66000"/>
                  <a:satMod val="160000"/>
                  <a:lumMod val="25000"/>
                  <a:lumOff val="75000"/>
                </a:srgbClr>
              </a:gs>
              <a:gs pos="50000">
                <a:srgbClr val="4B90AF">
                  <a:tint val="44500"/>
                  <a:satMod val="160000"/>
                </a:srgbClr>
              </a:gs>
              <a:gs pos="100000">
                <a:srgbClr val="4B90AF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KAĞIT, AMBALAJ ENDÜSTRİSİ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entagon 6">
            <a:extLst>
              <a:ext uri="{FF2B5EF4-FFF2-40B4-BE49-F238E27FC236}">
                <a16:creationId xmlns:a16="http://schemas.microsoft.com/office/drawing/2014/main" id="{07AB4A04-552A-9004-7968-F866A9F7F2B8}"/>
              </a:ext>
            </a:extLst>
          </p:cNvPr>
          <p:cNvSpPr/>
          <p:nvPr/>
        </p:nvSpPr>
        <p:spPr>
          <a:xfrm>
            <a:off x="1716669" y="3186064"/>
            <a:ext cx="5040000" cy="360000"/>
          </a:xfrm>
          <a:prstGeom prst="homePlate">
            <a:avLst>
              <a:gd name="adj" fmla="val 43808"/>
            </a:avLst>
          </a:prstGeom>
          <a:gradFill flip="none" rotWithShape="1">
            <a:gsLst>
              <a:gs pos="0">
                <a:srgbClr val="4B90AF">
                  <a:tint val="66000"/>
                  <a:satMod val="160000"/>
                  <a:lumMod val="25000"/>
                  <a:lumOff val="75000"/>
                </a:srgbClr>
              </a:gs>
              <a:gs pos="50000">
                <a:srgbClr val="4B90AF">
                  <a:tint val="44500"/>
                  <a:satMod val="160000"/>
                </a:srgbClr>
              </a:gs>
              <a:gs pos="100000">
                <a:srgbClr val="4B90AF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BOYA, İLAÇ, KİMYA ENDÜSTRİSİ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entagon 7">
            <a:extLst>
              <a:ext uri="{FF2B5EF4-FFF2-40B4-BE49-F238E27FC236}">
                <a16:creationId xmlns:a16="http://schemas.microsoft.com/office/drawing/2014/main" id="{A44EB5E1-AE9A-0754-5F16-B6C8A6DB289A}"/>
              </a:ext>
            </a:extLst>
          </p:cNvPr>
          <p:cNvSpPr/>
          <p:nvPr/>
        </p:nvSpPr>
        <p:spPr>
          <a:xfrm>
            <a:off x="1716669" y="4012508"/>
            <a:ext cx="6480000" cy="360000"/>
          </a:xfrm>
          <a:prstGeom prst="homePlate">
            <a:avLst>
              <a:gd name="adj" fmla="val 43808"/>
            </a:avLst>
          </a:prstGeom>
          <a:gradFill flip="none" rotWithShape="1">
            <a:gsLst>
              <a:gs pos="0">
                <a:srgbClr val="4A738C">
                  <a:tint val="66000"/>
                  <a:satMod val="160000"/>
                  <a:lumMod val="25000"/>
                  <a:lumOff val="75000"/>
                </a:srgbClr>
              </a:gs>
              <a:gs pos="50000">
                <a:srgbClr val="4A738C">
                  <a:tint val="44500"/>
                  <a:satMod val="160000"/>
                </a:srgbClr>
              </a:gs>
              <a:gs pos="100000">
                <a:srgbClr val="4A738C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PETROL</a:t>
            </a:r>
            <a:r>
              <a:rPr lang="tr-TR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entagon 8">
            <a:extLst>
              <a:ext uri="{FF2B5EF4-FFF2-40B4-BE49-F238E27FC236}">
                <a16:creationId xmlns:a16="http://schemas.microsoft.com/office/drawing/2014/main" id="{04528B8D-0BAA-F1DF-98B9-0F1D29BC06E1}"/>
              </a:ext>
            </a:extLst>
          </p:cNvPr>
          <p:cNvSpPr/>
          <p:nvPr/>
        </p:nvSpPr>
        <p:spPr>
          <a:xfrm>
            <a:off x="1716670" y="4843607"/>
            <a:ext cx="7920000" cy="360000"/>
          </a:xfrm>
          <a:prstGeom prst="homePlate">
            <a:avLst>
              <a:gd name="adj" fmla="val 43808"/>
            </a:avLst>
          </a:prstGeom>
          <a:gradFill flip="none" rotWithShape="1">
            <a:gsLst>
              <a:gs pos="0">
                <a:srgbClr val="4D4DA1">
                  <a:tint val="66000"/>
                  <a:satMod val="160000"/>
                  <a:lumMod val="25000"/>
                  <a:lumOff val="75000"/>
                </a:srgbClr>
              </a:gs>
              <a:gs pos="50000">
                <a:srgbClr val="4D4DA1">
                  <a:tint val="44500"/>
                  <a:satMod val="160000"/>
                </a:srgbClr>
              </a:gs>
              <a:gs pos="100000">
                <a:srgbClr val="4D4DA1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BİLİŞİM</a:t>
            </a:r>
            <a:r>
              <a:rPr lang="tr-TR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TEKNOLOJİLERİ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entagon 9">
            <a:extLst>
              <a:ext uri="{FF2B5EF4-FFF2-40B4-BE49-F238E27FC236}">
                <a16:creationId xmlns:a16="http://schemas.microsoft.com/office/drawing/2014/main" id="{B49A6C70-3382-44AE-341F-662C55DB72D8}"/>
              </a:ext>
            </a:extLst>
          </p:cNvPr>
          <p:cNvSpPr/>
          <p:nvPr/>
        </p:nvSpPr>
        <p:spPr>
          <a:xfrm>
            <a:off x="1716669" y="2351708"/>
            <a:ext cx="3600000" cy="360000"/>
          </a:xfrm>
          <a:prstGeom prst="homePlate">
            <a:avLst>
              <a:gd name="adj" fmla="val 43808"/>
            </a:avLst>
          </a:prstGeom>
          <a:gradFill flip="none" rotWithShape="1">
            <a:gsLst>
              <a:gs pos="0">
                <a:srgbClr val="6F6FA1">
                  <a:tint val="66000"/>
                  <a:satMod val="160000"/>
                  <a:lumMod val="25000"/>
                  <a:lumOff val="75000"/>
                </a:srgbClr>
              </a:gs>
              <a:gs pos="51000">
                <a:srgbClr val="6F6FA1">
                  <a:tint val="44500"/>
                  <a:satMod val="160000"/>
                </a:srgbClr>
              </a:gs>
              <a:gs pos="100000">
                <a:srgbClr val="6F6FA1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PETROKİMYA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entagon 7">
            <a:extLst>
              <a:ext uri="{FF2B5EF4-FFF2-40B4-BE49-F238E27FC236}">
                <a16:creationId xmlns:a16="http://schemas.microsoft.com/office/drawing/2014/main" id="{BA759539-9E3C-1DF1-E3E0-820036D4F414}"/>
              </a:ext>
            </a:extLst>
          </p:cNvPr>
          <p:cNvSpPr/>
          <p:nvPr/>
        </p:nvSpPr>
        <p:spPr>
          <a:xfrm>
            <a:off x="1716671" y="2776720"/>
            <a:ext cx="4320000" cy="360000"/>
          </a:xfrm>
          <a:prstGeom prst="homePlate">
            <a:avLst>
              <a:gd name="adj" fmla="val 43808"/>
            </a:avLst>
          </a:prstGeom>
          <a:gradFill flip="none" rotWithShape="1">
            <a:gsLst>
              <a:gs pos="0">
                <a:srgbClr val="6F6FA1">
                  <a:tint val="66000"/>
                  <a:satMod val="160000"/>
                  <a:lumMod val="25000"/>
                  <a:lumOff val="75000"/>
                </a:srgbClr>
              </a:gs>
              <a:gs pos="50000">
                <a:srgbClr val="6F6FA1">
                  <a:tint val="44500"/>
                  <a:satMod val="160000"/>
                </a:srgbClr>
              </a:gs>
              <a:gs pos="100000">
                <a:srgbClr val="6F6FA1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ENERJİ</a:t>
            </a:r>
            <a:r>
              <a:rPr lang="tr-TR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SANTRALLERİ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entagon 8">
            <a:extLst>
              <a:ext uri="{FF2B5EF4-FFF2-40B4-BE49-F238E27FC236}">
                <a16:creationId xmlns:a16="http://schemas.microsoft.com/office/drawing/2014/main" id="{9AC9CDAC-804C-3F14-153C-987F313D9D7C}"/>
              </a:ext>
            </a:extLst>
          </p:cNvPr>
          <p:cNvSpPr/>
          <p:nvPr/>
        </p:nvSpPr>
        <p:spPr>
          <a:xfrm>
            <a:off x="1716669" y="4434263"/>
            <a:ext cx="7200000" cy="360000"/>
          </a:xfrm>
          <a:prstGeom prst="homePlate">
            <a:avLst>
              <a:gd name="adj" fmla="val 43808"/>
            </a:avLst>
          </a:prstGeom>
          <a:gradFill flip="none" rotWithShape="1">
            <a:gsLst>
              <a:gs pos="0">
                <a:srgbClr val="4A738C">
                  <a:tint val="66000"/>
                  <a:satMod val="160000"/>
                  <a:lumMod val="25000"/>
                  <a:lumOff val="75000"/>
                </a:srgbClr>
              </a:gs>
              <a:gs pos="50000">
                <a:srgbClr val="4A738C">
                  <a:tint val="44500"/>
                  <a:satMod val="160000"/>
                </a:srgbClr>
              </a:gs>
              <a:gs pos="100000">
                <a:srgbClr val="4A738C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TEKSTİL</a:t>
            </a:r>
            <a:r>
              <a:rPr lang="tr-TR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SANAYİ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entagon 9">
            <a:extLst>
              <a:ext uri="{FF2B5EF4-FFF2-40B4-BE49-F238E27FC236}">
                <a16:creationId xmlns:a16="http://schemas.microsoft.com/office/drawing/2014/main" id="{C57FD0B7-9BA3-253D-871E-D946F8AECD4A}"/>
              </a:ext>
            </a:extLst>
          </p:cNvPr>
          <p:cNvSpPr/>
          <p:nvPr/>
        </p:nvSpPr>
        <p:spPr>
          <a:xfrm>
            <a:off x="1716669" y="5252951"/>
            <a:ext cx="8640000" cy="360000"/>
          </a:xfrm>
          <a:prstGeom prst="homePlate">
            <a:avLst>
              <a:gd name="adj" fmla="val 43808"/>
            </a:avLst>
          </a:prstGeom>
          <a:gradFill flip="none" rotWithShape="1">
            <a:gsLst>
              <a:gs pos="0">
                <a:srgbClr val="4D4DA1">
                  <a:tint val="66000"/>
                  <a:satMod val="160000"/>
                  <a:lumMod val="25000"/>
                  <a:lumOff val="75000"/>
                </a:srgbClr>
              </a:gs>
              <a:gs pos="50000">
                <a:srgbClr val="4D4DA1">
                  <a:tint val="44500"/>
                  <a:satMod val="160000"/>
                </a:srgbClr>
              </a:gs>
              <a:gs pos="100000">
                <a:srgbClr val="4D4DA1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ÇİMENTO</a:t>
            </a:r>
            <a:r>
              <a:rPr lang="tr-TR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FABRİKALARI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474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/>
          <p:cNvSpPr/>
          <p:nvPr/>
        </p:nvSpPr>
        <p:spPr>
          <a:xfrm>
            <a:off x="6574279" y="2846457"/>
            <a:ext cx="4287996" cy="32981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 1"/>
          <p:cNvGrpSpPr/>
          <p:nvPr/>
        </p:nvGrpSpPr>
        <p:grpSpPr>
          <a:xfrm>
            <a:off x="129809" y="0"/>
            <a:ext cx="12192000" cy="6858000"/>
            <a:chOff x="97536" y="0"/>
            <a:chExt cx="12192000" cy="6858000"/>
          </a:xfrm>
        </p:grpSpPr>
        <p:pic>
          <p:nvPicPr>
            <p:cNvPr id="8" name="Resim 7">
              <a:extLst>
                <a:ext uri="{FF2B5EF4-FFF2-40B4-BE49-F238E27FC236}">
                  <a16:creationId xmlns:a16="http://schemas.microsoft.com/office/drawing/2014/main" id="{CDB6A5A4-D57C-70D6-1E76-D3B659CE6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6" y="0"/>
              <a:ext cx="12192000" cy="6858000"/>
            </a:xfrm>
            <a:prstGeom prst="rect">
              <a:avLst/>
            </a:prstGeom>
          </p:spPr>
        </p:pic>
        <p:pic>
          <p:nvPicPr>
            <p:cNvPr id="9" name="Resim 8">
              <a:extLst>
                <a:ext uri="{FF2B5EF4-FFF2-40B4-BE49-F238E27FC236}">
                  <a16:creationId xmlns:a16="http://schemas.microsoft.com/office/drawing/2014/main" id="{EA2B93CD-A007-96DA-90F6-6267C3067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16826" y="5976732"/>
              <a:ext cx="1485869" cy="646611"/>
            </a:xfrm>
            <a:prstGeom prst="rect">
              <a:avLst/>
            </a:prstGeom>
          </p:spPr>
        </p:pic>
      </p:grpSp>
      <p:sp>
        <p:nvSpPr>
          <p:cNvPr id="11" name="Dikdörtgen 10"/>
          <p:cNvSpPr/>
          <p:nvPr/>
        </p:nvSpPr>
        <p:spPr>
          <a:xfrm>
            <a:off x="1207767" y="1521881"/>
            <a:ext cx="4288555" cy="32981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4BBA280E-3E3C-CC9E-4770-45BBFA45FD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8333" y="1737916"/>
            <a:ext cx="3990787" cy="2809875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FB6F5AED-5AD2-1628-D808-6CF865299C0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007" r="10336"/>
          <a:stretch/>
        </p:blipFill>
        <p:spPr>
          <a:xfrm>
            <a:off x="6726191" y="3090574"/>
            <a:ext cx="3984171" cy="2809875"/>
          </a:xfrm>
          <a:prstGeom prst="rect">
            <a:avLst/>
          </a:prstGeom>
        </p:spPr>
      </p:pic>
      <p:sp>
        <p:nvSpPr>
          <p:cNvPr id="17" name="28 Metin kutusu">
            <a:extLst>
              <a:ext uri="{FF2B5EF4-FFF2-40B4-BE49-F238E27FC236}">
                <a16:creationId xmlns:a16="http://schemas.microsoft.com/office/drawing/2014/main" id="{7582B908-C745-D886-AF8F-1CC4B7E2EDBF}"/>
              </a:ext>
            </a:extLst>
          </p:cNvPr>
          <p:cNvSpPr txBox="1"/>
          <p:nvPr/>
        </p:nvSpPr>
        <p:spPr>
          <a:xfrm>
            <a:off x="2023075" y="70654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ENDÜSTRİYEL TESİSLERDE YANGINDAN KORUNMA SİSTEMLERİ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252CB0F-986A-048D-7011-E45398A2A9C2}"/>
              </a:ext>
            </a:extLst>
          </p:cNvPr>
          <p:cNvSpPr/>
          <p:nvPr/>
        </p:nvSpPr>
        <p:spPr>
          <a:xfrm>
            <a:off x="1388333" y="5360519"/>
            <a:ext cx="4813033" cy="240479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92F65C-7C6A-718A-A793-7E255D100D3A}"/>
              </a:ext>
            </a:extLst>
          </p:cNvPr>
          <p:cNvSpPr/>
          <p:nvPr/>
        </p:nvSpPr>
        <p:spPr>
          <a:xfrm>
            <a:off x="1388333" y="5775343"/>
            <a:ext cx="4813033" cy="240479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B735B8F-D5D7-EA54-A307-523E4C933DF2}"/>
              </a:ext>
            </a:extLst>
          </p:cNvPr>
          <p:cNvSpPr/>
          <p:nvPr/>
        </p:nvSpPr>
        <p:spPr>
          <a:xfrm>
            <a:off x="6502549" y="2037786"/>
            <a:ext cx="4813033" cy="240479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0494F294-B37E-27B8-6C9C-BB90ED3CCED6}"/>
              </a:ext>
            </a:extLst>
          </p:cNvPr>
          <p:cNvSpPr/>
          <p:nvPr/>
        </p:nvSpPr>
        <p:spPr>
          <a:xfrm>
            <a:off x="6502549" y="1617676"/>
            <a:ext cx="4813033" cy="240479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9EDE3D4D-729F-81D4-F284-AF3552DB0A04}"/>
              </a:ext>
            </a:extLst>
          </p:cNvPr>
          <p:cNvSpPr txBox="1"/>
          <p:nvPr/>
        </p:nvSpPr>
        <p:spPr>
          <a:xfrm>
            <a:off x="6839095" y="1560257"/>
            <a:ext cx="426995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YANICI PARLAYICI SIVILAR/GAZLAR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8E10EBC0-A3FA-4A70-97ED-7C3A54AA95A7}"/>
              </a:ext>
            </a:extLst>
          </p:cNvPr>
          <p:cNvSpPr txBox="1"/>
          <p:nvPr/>
        </p:nvSpPr>
        <p:spPr>
          <a:xfrm>
            <a:off x="6839095" y="1966975"/>
            <a:ext cx="426995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SICAK İŞLEM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C962E39A-1CCE-DA95-4DB4-0C2380CB68B7}"/>
              </a:ext>
            </a:extLst>
          </p:cNvPr>
          <p:cNvSpPr txBox="1"/>
          <p:nvPr/>
        </p:nvSpPr>
        <p:spPr>
          <a:xfrm>
            <a:off x="1724879" y="5295972"/>
            <a:ext cx="426995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EKİPMAN VE MAKİNELER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2B64BBF8-4642-4B66-984A-4902F24AEC86}"/>
              </a:ext>
            </a:extLst>
          </p:cNvPr>
          <p:cNvSpPr txBox="1"/>
          <p:nvPr/>
        </p:nvSpPr>
        <p:spPr>
          <a:xfrm>
            <a:off x="1724879" y="5723474"/>
            <a:ext cx="426995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ELEKTRİK TEHLİKELERİ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659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 14"/>
          <p:cNvGrpSpPr/>
          <p:nvPr/>
        </p:nvGrpSpPr>
        <p:grpSpPr>
          <a:xfrm>
            <a:off x="107684" y="0"/>
            <a:ext cx="12192000" cy="6858000"/>
            <a:chOff x="107684" y="0"/>
            <a:chExt cx="12192000" cy="6858000"/>
          </a:xfrm>
        </p:grpSpPr>
        <p:pic>
          <p:nvPicPr>
            <p:cNvPr id="16" name="Resim 15">
              <a:extLst>
                <a:ext uri="{FF2B5EF4-FFF2-40B4-BE49-F238E27FC236}">
                  <a16:creationId xmlns:a16="http://schemas.microsoft.com/office/drawing/2014/main" id="{CDB6A5A4-D57C-70D6-1E76-D3B659CE6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84" y="0"/>
              <a:ext cx="12192000" cy="6858000"/>
            </a:xfrm>
            <a:prstGeom prst="rect">
              <a:avLst/>
            </a:prstGeom>
          </p:spPr>
        </p:pic>
        <p:pic>
          <p:nvPicPr>
            <p:cNvPr id="17" name="Resim 16">
              <a:extLst>
                <a:ext uri="{FF2B5EF4-FFF2-40B4-BE49-F238E27FC236}">
                  <a16:creationId xmlns:a16="http://schemas.microsoft.com/office/drawing/2014/main" id="{EA2B93CD-A007-96DA-90F6-6267C3067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16826" y="5976732"/>
              <a:ext cx="1485869" cy="646611"/>
            </a:xfrm>
            <a:prstGeom prst="rect">
              <a:avLst/>
            </a:prstGeom>
          </p:spPr>
        </p:pic>
      </p:grpSp>
      <p:sp>
        <p:nvSpPr>
          <p:cNvPr id="2" name="Dikdörtgen 1"/>
          <p:cNvSpPr/>
          <p:nvPr/>
        </p:nvSpPr>
        <p:spPr>
          <a:xfrm>
            <a:off x="3300911" y="1667768"/>
            <a:ext cx="3526278" cy="32981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sp>
        <p:nvSpPr>
          <p:cNvPr id="10" name="28 Metin kutusu">
            <a:extLst>
              <a:ext uri="{FF2B5EF4-FFF2-40B4-BE49-F238E27FC236}">
                <a16:creationId xmlns:a16="http://schemas.microsoft.com/office/drawing/2014/main" id="{7582B908-C745-D886-AF8F-1CC4B7E2EDBF}"/>
              </a:ext>
            </a:extLst>
          </p:cNvPr>
          <p:cNvSpPr txBox="1"/>
          <p:nvPr/>
        </p:nvSpPr>
        <p:spPr>
          <a:xfrm>
            <a:off x="2023075" y="70654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ENDÜSTRİYEL TESİSLERDE YANGINDAN KORUNMA SİSTEMLERİ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5151517" y="2575794"/>
            <a:ext cx="3787568" cy="34265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FB650307-337A-16A3-FB1D-00EFB3B376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9216" y="2300175"/>
            <a:ext cx="4869245" cy="2978202"/>
          </a:xfrm>
          <a:prstGeom prst="rect">
            <a:avLst/>
          </a:prstGeom>
        </p:spPr>
      </p:pic>
      <p:sp>
        <p:nvSpPr>
          <p:cNvPr id="12" name="Çarpım İşareti 11">
            <a:extLst>
              <a:ext uri="{FF2B5EF4-FFF2-40B4-BE49-F238E27FC236}">
                <a16:creationId xmlns:a16="http://schemas.microsoft.com/office/drawing/2014/main" id="{8FF9001F-41B0-EDF1-5AA2-53C46B9F68BE}"/>
              </a:ext>
            </a:extLst>
          </p:cNvPr>
          <p:cNvSpPr/>
          <p:nvPr/>
        </p:nvSpPr>
        <p:spPr>
          <a:xfrm>
            <a:off x="2969714" y="912831"/>
            <a:ext cx="6285643" cy="5819825"/>
          </a:xfrm>
          <a:prstGeom prst="mathMultiply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915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up 81"/>
          <p:cNvGrpSpPr/>
          <p:nvPr/>
        </p:nvGrpSpPr>
        <p:grpSpPr>
          <a:xfrm>
            <a:off x="97536" y="0"/>
            <a:ext cx="12192000" cy="6858000"/>
            <a:chOff x="97536" y="0"/>
            <a:chExt cx="12192000" cy="6858000"/>
          </a:xfrm>
        </p:grpSpPr>
        <p:pic>
          <p:nvPicPr>
            <p:cNvPr id="83" name="Resim 82">
              <a:extLst>
                <a:ext uri="{FF2B5EF4-FFF2-40B4-BE49-F238E27FC236}">
                  <a16:creationId xmlns:a16="http://schemas.microsoft.com/office/drawing/2014/main" id="{CDB6A5A4-D57C-70D6-1E76-D3B659CE6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6" y="0"/>
              <a:ext cx="12192000" cy="6858000"/>
            </a:xfrm>
            <a:prstGeom prst="rect">
              <a:avLst/>
            </a:prstGeom>
          </p:spPr>
        </p:pic>
        <p:pic>
          <p:nvPicPr>
            <p:cNvPr id="84" name="Resim 83">
              <a:extLst>
                <a:ext uri="{FF2B5EF4-FFF2-40B4-BE49-F238E27FC236}">
                  <a16:creationId xmlns:a16="http://schemas.microsoft.com/office/drawing/2014/main" id="{EA2B93CD-A007-96DA-90F6-6267C3067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16826" y="5976732"/>
              <a:ext cx="1485869" cy="646611"/>
            </a:xfrm>
            <a:prstGeom prst="rect">
              <a:avLst/>
            </a:prstGeom>
          </p:spPr>
        </p:pic>
      </p:grpSp>
      <p:sp>
        <p:nvSpPr>
          <p:cNvPr id="78" name="Rectangle 3">
            <a:extLst>
              <a:ext uri="{FF2B5EF4-FFF2-40B4-BE49-F238E27FC236}">
                <a16:creationId xmlns:a16="http://schemas.microsoft.com/office/drawing/2014/main" id="{481A4E0B-EFB6-6C23-DE72-8C020B7A23E0}"/>
              </a:ext>
            </a:extLst>
          </p:cNvPr>
          <p:cNvSpPr/>
          <p:nvPr/>
        </p:nvSpPr>
        <p:spPr>
          <a:xfrm>
            <a:off x="3733796" y="5671046"/>
            <a:ext cx="6464273" cy="352168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3">
            <a:extLst>
              <a:ext uri="{FF2B5EF4-FFF2-40B4-BE49-F238E27FC236}">
                <a16:creationId xmlns:a16="http://schemas.microsoft.com/office/drawing/2014/main" id="{481A4E0B-EFB6-6C23-DE72-8C020B7A23E0}"/>
              </a:ext>
            </a:extLst>
          </p:cNvPr>
          <p:cNvSpPr/>
          <p:nvPr/>
        </p:nvSpPr>
        <p:spPr>
          <a:xfrm>
            <a:off x="3733796" y="5244133"/>
            <a:ext cx="6464273" cy="352168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Rectangle 3">
            <a:extLst>
              <a:ext uri="{FF2B5EF4-FFF2-40B4-BE49-F238E27FC236}">
                <a16:creationId xmlns:a16="http://schemas.microsoft.com/office/drawing/2014/main" id="{481A4E0B-EFB6-6C23-DE72-8C020B7A23E0}"/>
              </a:ext>
            </a:extLst>
          </p:cNvPr>
          <p:cNvSpPr/>
          <p:nvPr/>
        </p:nvSpPr>
        <p:spPr>
          <a:xfrm>
            <a:off x="3733797" y="4835458"/>
            <a:ext cx="6464273" cy="352168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ctangle 3">
            <a:extLst>
              <a:ext uri="{FF2B5EF4-FFF2-40B4-BE49-F238E27FC236}">
                <a16:creationId xmlns:a16="http://schemas.microsoft.com/office/drawing/2014/main" id="{481A4E0B-EFB6-6C23-DE72-8C020B7A23E0}"/>
              </a:ext>
            </a:extLst>
          </p:cNvPr>
          <p:cNvSpPr/>
          <p:nvPr/>
        </p:nvSpPr>
        <p:spPr>
          <a:xfrm>
            <a:off x="3733798" y="4424193"/>
            <a:ext cx="6464273" cy="352168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 3">
            <a:extLst>
              <a:ext uri="{FF2B5EF4-FFF2-40B4-BE49-F238E27FC236}">
                <a16:creationId xmlns:a16="http://schemas.microsoft.com/office/drawing/2014/main" id="{481A4E0B-EFB6-6C23-DE72-8C020B7A23E0}"/>
              </a:ext>
            </a:extLst>
          </p:cNvPr>
          <p:cNvSpPr/>
          <p:nvPr/>
        </p:nvSpPr>
        <p:spPr>
          <a:xfrm>
            <a:off x="3733798" y="4015518"/>
            <a:ext cx="6464273" cy="352168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angle 3">
            <a:extLst>
              <a:ext uri="{FF2B5EF4-FFF2-40B4-BE49-F238E27FC236}">
                <a16:creationId xmlns:a16="http://schemas.microsoft.com/office/drawing/2014/main" id="{481A4E0B-EFB6-6C23-DE72-8C020B7A23E0}"/>
              </a:ext>
            </a:extLst>
          </p:cNvPr>
          <p:cNvSpPr/>
          <p:nvPr/>
        </p:nvSpPr>
        <p:spPr>
          <a:xfrm>
            <a:off x="3733798" y="2355274"/>
            <a:ext cx="6464273" cy="352168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ectangle 3">
            <a:extLst>
              <a:ext uri="{FF2B5EF4-FFF2-40B4-BE49-F238E27FC236}">
                <a16:creationId xmlns:a16="http://schemas.microsoft.com/office/drawing/2014/main" id="{481A4E0B-EFB6-6C23-DE72-8C020B7A23E0}"/>
              </a:ext>
            </a:extLst>
          </p:cNvPr>
          <p:cNvSpPr/>
          <p:nvPr/>
        </p:nvSpPr>
        <p:spPr>
          <a:xfrm>
            <a:off x="3733799" y="2776850"/>
            <a:ext cx="6464273" cy="352168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angle 3">
            <a:extLst>
              <a:ext uri="{FF2B5EF4-FFF2-40B4-BE49-F238E27FC236}">
                <a16:creationId xmlns:a16="http://schemas.microsoft.com/office/drawing/2014/main" id="{481A4E0B-EFB6-6C23-DE72-8C020B7A23E0}"/>
              </a:ext>
            </a:extLst>
          </p:cNvPr>
          <p:cNvSpPr/>
          <p:nvPr/>
        </p:nvSpPr>
        <p:spPr>
          <a:xfrm>
            <a:off x="3733798" y="3186304"/>
            <a:ext cx="6464273" cy="352168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ectangle 3">
            <a:extLst>
              <a:ext uri="{FF2B5EF4-FFF2-40B4-BE49-F238E27FC236}">
                <a16:creationId xmlns:a16="http://schemas.microsoft.com/office/drawing/2014/main" id="{481A4E0B-EFB6-6C23-DE72-8C020B7A23E0}"/>
              </a:ext>
            </a:extLst>
          </p:cNvPr>
          <p:cNvSpPr/>
          <p:nvPr/>
        </p:nvSpPr>
        <p:spPr>
          <a:xfrm>
            <a:off x="3733798" y="3597441"/>
            <a:ext cx="6464273" cy="352168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sp>
        <p:nvSpPr>
          <p:cNvPr id="10" name="28 Metin kutusu">
            <a:extLst>
              <a:ext uri="{FF2B5EF4-FFF2-40B4-BE49-F238E27FC236}">
                <a16:creationId xmlns:a16="http://schemas.microsoft.com/office/drawing/2014/main" id="{7582B908-C745-D886-AF8F-1CC4B7E2EDBF}"/>
              </a:ext>
            </a:extLst>
          </p:cNvPr>
          <p:cNvSpPr txBox="1"/>
          <p:nvPr/>
        </p:nvSpPr>
        <p:spPr>
          <a:xfrm>
            <a:off x="2023075" y="70654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ENDÜSTRİYEL TESİSLERDE YANGINDAN KORUNMA SİSTEMLERİ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4468192" y="1148846"/>
            <a:ext cx="3450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SİSTEM DİZAYNI AŞAMALARI</a:t>
            </a: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481A4E0B-EFB6-6C23-DE72-8C020B7A23E0}"/>
              </a:ext>
            </a:extLst>
          </p:cNvPr>
          <p:cNvSpPr/>
          <p:nvPr/>
        </p:nvSpPr>
        <p:spPr>
          <a:xfrm>
            <a:off x="3733800" y="1931360"/>
            <a:ext cx="6464273" cy="352168"/>
          </a:xfrm>
          <a:prstGeom prst="rect">
            <a:avLst/>
          </a:prstGeom>
          <a:gradFill flip="none" rotWithShape="1">
            <a:gsLst>
              <a:gs pos="44000">
                <a:srgbClr val="DFE7F5">
                  <a:lumMod val="100000"/>
                  <a:alpha val="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12">
            <a:extLst>
              <a:ext uri="{FF2B5EF4-FFF2-40B4-BE49-F238E27FC236}">
                <a16:creationId xmlns:a16="http://schemas.microsoft.com/office/drawing/2014/main" id="{7C03ADF6-82F4-A469-7ACB-C5236480020B}"/>
              </a:ext>
            </a:extLst>
          </p:cNvPr>
          <p:cNvSpPr txBox="1"/>
          <p:nvPr/>
        </p:nvSpPr>
        <p:spPr>
          <a:xfrm>
            <a:off x="4114580" y="2364340"/>
            <a:ext cx="57348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SÖNDÜRME SİSTEM TİPİNİN BELİRLENMESİ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CBA6C4ED-4DE7-F5FB-7322-D6FB0BF72E67}"/>
              </a:ext>
            </a:extLst>
          </p:cNvPr>
          <p:cNvSpPr txBox="1"/>
          <p:nvPr/>
        </p:nvSpPr>
        <p:spPr>
          <a:xfrm>
            <a:off x="4114580" y="2780897"/>
            <a:ext cx="57348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SÖNDÜRÜCÜ EKİPMAN SEÇİMİ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12">
            <a:extLst>
              <a:ext uri="{FF2B5EF4-FFF2-40B4-BE49-F238E27FC236}">
                <a16:creationId xmlns:a16="http://schemas.microsoft.com/office/drawing/2014/main" id="{5968E3B9-A3F1-2861-746A-1CBA3EAC0C7D}"/>
              </a:ext>
            </a:extLst>
          </p:cNvPr>
          <p:cNvSpPr txBox="1"/>
          <p:nvPr/>
        </p:nvSpPr>
        <p:spPr>
          <a:xfrm>
            <a:off x="4114580" y="3186755"/>
            <a:ext cx="57348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PROJELENDİRME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12">
            <a:extLst>
              <a:ext uri="{FF2B5EF4-FFF2-40B4-BE49-F238E27FC236}">
                <a16:creationId xmlns:a16="http://schemas.microsoft.com/office/drawing/2014/main" id="{C4B825B8-21EB-28D7-EB65-6E128B992795}"/>
              </a:ext>
            </a:extLst>
          </p:cNvPr>
          <p:cNvSpPr txBox="1"/>
          <p:nvPr/>
        </p:nvSpPr>
        <p:spPr>
          <a:xfrm>
            <a:off x="4114580" y="3586330"/>
            <a:ext cx="573488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HİDROLİK</a:t>
            </a:r>
            <a:r>
              <a:rPr lang="tr-TR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ANALİZİN</a:t>
            </a:r>
            <a:r>
              <a:rPr lang="tr-TR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YAPILMASI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12">
            <a:extLst>
              <a:ext uri="{FF2B5EF4-FFF2-40B4-BE49-F238E27FC236}">
                <a16:creationId xmlns:a16="http://schemas.microsoft.com/office/drawing/2014/main" id="{811DAA99-8146-0B58-2F76-03268EFD65B1}"/>
              </a:ext>
            </a:extLst>
          </p:cNvPr>
          <p:cNvSpPr txBox="1"/>
          <p:nvPr/>
        </p:nvSpPr>
        <p:spPr>
          <a:xfrm>
            <a:off x="4114580" y="4004883"/>
            <a:ext cx="57348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SÜPERVİZYON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12">
            <a:extLst>
              <a:ext uri="{FF2B5EF4-FFF2-40B4-BE49-F238E27FC236}">
                <a16:creationId xmlns:a16="http://schemas.microsoft.com/office/drawing/2014/main" id="{E0E20B69-73C0-6B52-CF95-DC47390F0207}"/>
              </a:ext>
            </a:extLst>
          </p:cNvPr>
          <p:cNvSpPr txBox="1"/>
          <p:nvPr/>
        </p:nvSpPr>
        <p:spPr>
          <a:xfrm>
            <a:off x="4114580" y="4410393"/>
            <a:ext cx="57348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MONTAJ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12">
            <a:extLst>
              <a:ext uri="{FF2B5EF4-FFF2-40B4-BE49-F238E27FC236}">
                <a16:creationId xmlns:a16="http://schemas.microsoft.com/office/drawing/2014/main" id="{8A3948C8-5D07-18E9-A721-BF16FBCC5161}"/>
              </a:ext>
            </a:extLst>
          </p:cNvPr>
          <p:cNvSpPr txBox="1"/>
          <p:nvPr/>
        </p:nvSpPr>
        <p:spPr>
          <a:xfrm>
            <a:off x="4098492" y="4826876"/>
            <a:ext cx="57348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lang="tr-TR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tr-TR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DEVREYE</a:t>
            </a:r>
            <a:r>
              <a:rPr lang="tr-TR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ALMA</a:t>
            </a:r>
            <a:endParaRPr lang="en-U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12">
            <a:extLst>
              <a:ext uri="{FF2B5EF4-FFF2-40B4-BE49-F238E27FC236}">
                <a16:creationId xmlns:a16="http://schemas.microsoft.com/office/drawing/2014/main" id="{1CC2AEEE-E1FA-D00D-A440-EF80CAD54904}"/>
              </a:ext>
            </a:extLst>
          </p:cNvPr>
          <p:cNvSpPr txBox="1"/>
          <p:nvPr/>
        </p:nvSpPr>
        <p:spPr>
          <a:xfrm>
            <a:off x="4114580" y="5240026"/>
            <a:ext cx="57348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İŞLETME</a:t>
            </a:r>
            <a:r>
              <a:rPr lang="tr-TR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EĞİTİM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12">
            <a:extLst>
              <a:ext uri="{FF2B5EF4-FFF2-40B4-BE49-F238E27FC236}">
                <a16:creationId xmlns:a16="http://schemas.microsoft.com/office/drawing/2014/main" id="{D7FC37FA-0ACE-8594-2CA9-1A571A1C45C9}"/>
              </a:ext>
            </a:extLst>
          </p:cNvPr>
          <p:cNvSpPr txBox="1"/>
          <p:nvPr/>
        </p:nvSpPr>
        <p:spPr>
          <a:xfrm>
            <a:off x="4114580" y="5671046"/>
            <a:ext cx="57348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BAKIM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4114580" y="1924281"/>
            <a:ext cx="3194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TEHLİKE SINIFININ TESPİTİ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701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 31"/>
          <p:cNvGrpSpPr/>
          <p:nvPr/>
        </p:nvGrpSpPr>
        <p:grpSpPr>
          <a:xfrm>
            <a:off x="97536" y="0"/>
            <a:ext cx="12192000" cy="6858000"/>
            <a:chOff x="97536" y="0"/>
            <a:chExt cx="12192000" cy="6858000"/>
          </a:xfrm>
        </p:grpSpPr>
        <p:pic>
          <p:nvPicPr>
            <p:cNvPr id="33" name="Resim 32">
              <a:extLst>
                <a:ext uri="{FF2B5EF4-FFF2-40B4-BE49-F238E27FC236}">
                  <a16:creationId xmlns:a16="http://schemas.microsoft.com/office/drawing/2014/main" id="{CDB6A5A4-D57C-70D6-1E76-D3B659CE6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6" y="0"/>
              <a:ext cx="12192000" cy="6858000"/>
            </a:xfrm>
            <a:prstGeom prst="rect">
              <a:avLst/>
            </a:prstGeom>
          </p:spPr>
        </p:pic>
        <p:pic>
          <p:nvPicPr>
            <p:cNvPr id="34" name="Resim 33">
              <a:extLst>
                <a:ext uri="{FF2B5EF4-FFF2-40B4-BE49-F238E27FC236}">
                  <a16:creationId xmlns:a16="http://schemas.microsoft.com/office/drawing/2014/main" id="{EA2B93CD-A007-96DA-90F6-6267C3067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16826" y="5976732"/>
              <a:ext cx="1485869" cy="646611"/>
            </a:xfrm>
            <a:prstGeom prst="rect">
              <a:avLst/>
            </a:prstGeom>
          </p:spPr>
        </p:pic>
      </p:grpSp>
      <p:sp>
        <p:nvSpPr>
          <p:cNvPr id="37" name="Rectangle 3">
            <a:extLst>
              <a:ext uri="{FF2B5EF4-FFF2-40B4-BE49-F238E27FC236}">
                <a16:creationId xmlns:a16="http://schemas.microsoft.com/office/drawing/2014/main" id="{481A4E0B-EFB6-6C23-DE72-8C020B7A23E0}"/>
              </a:ext>
            </a:extLst>
          </p:cNvPr>
          <p:cNvSpPr/>
          <p:nvPr/>
        </p:nvSpPr>
        <p:spPr>
          <a:xfrm>
            <a:off x="3777343" y="3258405"/>
            <a:ext cx="6464273" cy="352168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481A4E0B-EFB6-6C23-DE72-8C020B7A23E0}"/>
              </a:ext>
            </a:extLst>
          </p:cNvPr>
          <p:cNvSpPr/>
          <p:nvPr/>
        </p:nvSpPr>
        <p:spPr>
          <a:xfrm>
            <a:off x="3777343" y="3673229"/>
            <a:ext cx="6464273" cy="352168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481A4E0B-EFB6-6C23-DE72-8C020B7A23E0}"/>
              </a:ext>
            </a:extLst>
          </p:cNvPr>
          <p:cNvSpPr/>
          <p:nvPr/>
        </p:nvSpPr>
        <p:spPr>
          <a:xfrm>
            <a:off x="3777343" y="4068137"/>
            <a:ext cx="6464273" cy="352168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481A4E0B-EFB6-6C23-DE72-8C020B7A23E0}"/>
              </a:ext>
            </a:extLst>
          </p:cNvPr>
          <p:cNvSpPr/>
          <p:nvPr/>
        </p:nvSpPr>
        <p:spPr>
          <a:xfrm>
            <a:off x="3777342" y="4474771"/>
            <a:ext cx="6464273" cy="352168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">
            <a:extLst>
              <a:ext uri="{FF2B5EF4-FFF2-40B4-BE49-F238E27FC236}">
                <a16:creationId xmlns:a16="http://schemas.microsoft.com/office/drawing/2014/main" id="{481A4E0B-EFB6-6C23-DE72-8C020B7A23E0}"/>
              </a:ext>
            </a:extLst>
          </p:cNvPr>
          <p:cNvSpPr/>
          <p:nvPr/>
        </p:nvSpPr>
        <p:spPr>
          <a:xfrm>
            <a:off x="3777343" y="2844265"/>
            <a:ext cx="6464273" cy="352168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">
            <a:extLst>
              <a:ext uri="{FF2B5EF4-FFF2-40B4-BE49-F238E27FC236}">
                <a16:creationId xmlns:a16="http://schemas.microsoft.com/office/drawing/2014/main" id="{481A4E0B-EFB6-6C23-DE72-8C020B7A23E0}"/>
              </a:ext>
            </a:extLst>
          </p:cNvPr>
          <p:cNvSpPr/>
          <p:nvPr/>
        </p:nvSpPr>
        <p:spPr>
          <a:xfrm>
            <a:off x="3777343" y="2424155"/>
            <a:ext cx="6464273" cy="352168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sp>
        <p:nvSpPr>
          <p:cNvPr id="10" name="28 Metin kutusu">
            <a:extLst>
              <a:ext uri="{FF2B5EF4-FFF2-40B4-BE49-F238E27FC236}">
                <a16:creationId xmlns:a16="http://schemas.microsoft.com/office/drawing/2014/main" id="{7582B908-C745-D886-AF8F-1CC4B7E2EDBF}"/>
              </a:ext>
            </a:extLst>
          </p:cNvPr>
          <p:cNvSpPr txBox="1"/>
          <p:nvPr/>
        </p:nvSpPr>
        <p:spPr>
          <a:xfrm>
            <a:off x="2023075" y="70654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ENDÜSTRİYEL TESİSLERDE YANGINDAN KORUNMA SİSTEMLERİ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4233063" y="1261110"/>
            <a:ext cx="3920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YANGIN SÖNDÜRME SİSTEMLERİ</a:t>
            </a: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12">
            <a:extLst>
              <a:ext uri="{FF2B5EF4-FFF2-40B4-BE49-F238E27FC236}">
                <a16:creationId xmlns:a16="http://schemas.microsoft.com/office/drawing/2014/main" id="{ED205F71-3A7A-540E-AD5E-931B238B3BEA}"/>
              </a:ext>
            </a:extLst>
          </p:cNvPr>
          <p:cNvSpPr txBox="1"/>
          <p:nvPr/>
        </p:nvSpPr>
        <p:spPr>
          <a:xfrm>
            <a:off x="4143102" y="2418667"/>
            <a:ext cx="57348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SPRİNKLER</a:t>
            </a:r>
            <a:r>
              <a:rPr lang="tr-TR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SİSTEMLERİ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12">
            <a:extLst>
              <a:ext uri="{FF2B5EF4-FFF2-40B4-BE49-F238E27FC236}">
                <a16:creationId xmlns:a16="http://schemas.microsoft.com/office/drawing/2014/main" id="{863607C4-E41F-3879-04B8-37779B651B83}"/>
              </a:ext>
            </a:extLst>
          </p:cNvPr>
          <p:cNvSpPr txBox="1"/>
          <p:nvPr/>
        </p:nvSpPr>
        <p:spPr>
          <a:xfrm>
            <a:off x="4143102" y="2825385"/>
            <a:ext cx="57348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YÜKSEK BASINÇLI SU SİSİ SİSTEMLERİ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12">
            <a:extLst>
              <a:ext uri="{FF2B5EF4-FFF2-40B4-BE49-F238E27FC236}">
                <a16:creationId xmlns:a16="http://schemas.microsoft.com/office/drawing/2014/main" id="{7C03ADF6-82F4-A469-7ACB-C5236480020B}"/>
              </a:ext>
            </a:extLst>
          </p:cNvPr>
          <p:cNvSpPr txBox="1"/>
          <p:nvPr/>
        </p:nvSpPr>
        <p:spPr>
          <a:xfrm>
            <a:off x="4143102" y="3245789"/>
            <a:ext cx="57348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GAZLI SÖNDÜRME SİSTEMLERİ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12">
            <a:extLst>
              <a:ext uri="{FF2B5EF4-FFF2-40B4-BE49-F238E27FC236}">
                <a16:creationId xmlns:a16="http://schemas.microsoft.com/office/drawing/2014/main" id="{CBA6C4ED-4DE7-F5FB-7322-D6FB0BF72E67}"/>
              </a:ext>
            </a:extLst>
          </p:cNvPr>
          <p:cNvSpPr txBox="1"/>
          <p:nvPr/>
        </p:nvSpPr>
        <p:spPr>
          <a:xfrm>
            <a:off x="4143102" y="3673291"/>
            <a:ext cx="57348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KÖPÜKLÜ SÖNDÜRME SİSTEMLERİ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12">
            <a:extLst>
              <a:ext uri="{FF2B5EF4-FFF2-40B4-BE49-F238E27FC236}">
                <a16:creationId xmlns:a16="http://schemas.microsoft.com/office/drawing/2014/main" id="{5968E3B9-A3F1-2861-746A-1CBA3EAC0C7D}"/>
              </a:ext>
            </a:extLst>
          </p:cNvPr>
          <p:cNvSpPr txBox="1"/>
          <p:nvPr/>
        </p:nvSpPr>
        <p:spPr>
          <a:xfrm>
            <a:off x="4143102" y="4050973"/>
            <a:ext cx="57348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YANGIN DOLAPLARI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12">
            <a:extLst>
              <a:ext uri="{FF2B5EF4-FFF2-40B4-BE49-F238E27FC236}">
                <a16:creationId xmlns:a16="http://schemas.microsoft.com/office/drawing/2014/main" id="{C4B825B8-21EB-28D7-EB65-6E128B992795}"/>
              </a:ext>
            </a:extLst>
          </p:cNvPr>
          <p:cNvSpPr txBox="1"/>
          <p:nvPr/>
        </p:nvSpPr>
        <p:spPr>
          <a:xfrm>
            <a:off x="4143102" y="4461348"/>
            <a:ext cx="57348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HİDRANTLAR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613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Resim 67">
            <a:extLst>
              <a:ext uri="{FF2B5EF4-FFF2-40B4-BE49-F238E27FC236}">
                <a16:creationId xmlns:a16="http://schemas.microsoft.com/office/drawing/2014/main" id="{CDB6A5A4-D57C-70D6-1E76-D3B659CE6A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" y="0"/>
            <a:ext cx="12192000" cy="6858000"/>
          </a:xfrm>
          <a:prstGeom prst="rect">
            <a:avLst/>
          </a:prstGeom>
        </p:spPr>
      </p:pic>
      <p:sp>
        <p:nvSpPr>
          <p:cNvPr id="55" name="Rectangle 3">
            <a:extLst>
              <a:ext uri="{FF2B5EF4-FFF2-40B4-BE49-F238E27FC236}">
                <a16:creationId xmlns:a16="http://schemas.microsoft.com/office/drawing/2014/main" id="{481A4E0B-EFB6-6C23-DE72-8C020B7A23E0}"/>
              </a:ext>
            </a:extLst>
          </p:cNvPr>
          <p:cNvSpPr/>
          <p:nvPr/>
        </p:nvSpPr>
        <p:spPr>
          <a:xfrm>
            <a:off x="3157727" y="1908904"/>
            <a:ext cx="6464273" cy="352168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3">
            <a:extLst>
              <a:ext uri="{FF2B5EF4-FFF2-40B4-BE49-F238E27FC236}">
                <a16:creationId xmlns:a16="http://schemas.microsoft.com/office/drawing/2014/main" id="{481A4E0B-EFB6-6C23-DE72-8C020B7A23E0}"/>
              </a:ext>
            </a:extLst>
          </p:cNvPr>
          <p:cNvSpPr/>
          <p:nvPr/>
        </p:nvSpPr>
        <p:spPr>
          <a:xfrm>
            <a:off x="3157726" y="2322352"/>
            <a:ext cx="6464273" cy="352168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3">
            <a:extLst>
              <a:ext uri="{FF2B5EF4-FFF2-40B4-BE49-F238E27FC236}">
                <a16:creationId xmlns:a16="http://schemas.microsoft.com/office/drawing/2014/main" id="{481A4E0B-EFB6-6C23-DE72-8C020B7A23E0}"/>
              </a:ext>
            </a:extLst>
          </p:cNvPr>
          <p:cNvSpPr/>
          <p:nvPr/>
        </p:nvSpPr>
        <p:spPr>
          <a:xfrm>
            <a:off x="3157725" y="2737433"/>
            <a:ext cx="6464273" cy="352168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3">
            <a:extLst>
              <a:ext uri="{FF2B5EF4-FFF2-40B4-BE49-F238E27FC236}">
                <a16:creationId xmlns:a16="http://schemas.microsoft.com/office/drawing/2014/main" id="{481A4E0B-EFB6-6C23-DE72-8C020B7A23E0}"/>
              </a:ext>
            </a:extLst>
          </p:cNvPr>
          <p:cNvSpPr/>
          <p:nvPr/>
        </p:nvSpPr>
        <p:spPr>
          <a:xfrm>
            <a:off x="3157725" y="3141504"/>
            <a:ext cx="6464273" cy="352168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3">
            <a:extLst>
              <a:ext uri="{FF2B5EF4-FFF2-40B4-BE49-F238E27FC236}">
                <a16:creationId xmlns:a16="http://schemas.microsoft.com/office/drawing/2014/main" id="{481A4E0B-EFB6-6C23-DE72-8C020B7A23E0}"/>
              </a:ext>
            </a:extLst>
          </p:cNvPr>
          <p:cNvSpPr/>
          <p:nvPr/>
        </p:nvSpPr>
        <p:spPr>
          <a:xfrm>
            <a:off x="3148360" y="3955575"/>
            <a:ext cx="6464273" cy="352168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3">
            <a:extLst>
              <a:ext uri="{FF2B5EF4-FFF2-40B4-BE49-F238E27FC236}">
                <a16:creationId xmlns:a16="http://schemas.microsoft.com/office/drawing/2014/main" id="{481A4E0B-EFB6-6C23-DE72-8C020B7A23E0}"/>
              </a:ext>
            </a:extLst>
          </p:cNvPr>
          <p:cNvSpPr/>
          <p:nvPr/>
        </p:nvSpPr>
        <p:spPr>
          <a:xfrm>
            <a:off x="3148359" y="4359366"/>
            <a:ext cx="6464273" cy="352168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3">
            <a:extLst>
              <a:ext uri="{FF2B5EF4-FFF2-40B4-BE49-F238E27FC236}">
                <a16:creationId xmlns:a16="http://schemas.microsoft.com/office/drawing/2014/main" id="{481A4E0B-EFB6-6C23-DE72-8C020B7A23E0}"/>
              </a:ext>
            </a:extLst>
          </p:cNvPr>
          <p:cNvSpPr/>
          <p:nvPr/>
        </p:nvSpPr>
        <p:spPr>
          <a:xfrm>
            <a:off x="3148358" y="4763024"/>
            <a:ext cx="6464273" cy="352168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3">
            <a:extLst>
              <a:ext uri="{FF2B5EF4-FFF2-40B4-BE49-F238E27FC236}">
                <a16:creationId xmlns:a16="http://schemas.microsoft.com/office/drawing/2014/main" id="{481A4E0B-EFB6-6C23-DE72-8C020B7A23E0}"/>
              </a:ext>
            </a:extLst>
          </p:cNvPr>
          <p:cNvSpPr/>
          <p:nvPr/>
        </p:nvSpPr>
        <p:spPr>
          <a:xfrm>
            <a:off x="3148358" y="5163743"/>
            <a:ext cx="6464273" cy="352168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3">
            <a:extLst>
              <a:ext uri="{FF2B5EF4-FFF2-40B4-BE49-F238E27FC236}">
                <a16:creationId xmlns:a16="http://schemas.microsoft.com/office/drawing/2014/main" id="{481A4E0B-EFB6-6C23-DE72-8C020B7A23E0}"/>
              </a:ext>
            </a:extLst>
          </p:cNvPr>
          <p:cNvSpPr/>
          <p:nvPr/>
        </p:nvSpPr>
        <p:spPr>
          <a:xfrm>
            <a:off x="3148357" y="5579188"/>
            <a:ext cx="6464273" cy="352168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3">
            <a:extLst>
              <a:ext uri="{FF2B5EF4-FFF2-40B4-BE49-F238E27FC236}">
                <a16:creationId xmlns:a16="http://schemas.microsoft.com/office/drawing/2014/main" id="{481A4E0B-EFB6-6C23-DE72-8C020B7A23E0}"/>
              </a:ext>
            </a:extLst>
          </p:cNvPr>
          <p:cNvSpPr/>
          <p:nvPr/>
        </p:nvSpPr>
        <p:spPr>
          <a:xfrm>
            <a:off x="3148356" y="5981285"/>
            <a:ext cx="6464273" cy="352168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3">
            <a:extLst>
              <a:ext uri="{FF2B5EF4-FFF2-40B4-BE49-F238E27FC236}">
                <a16:creationId xmlns:a16="http://schemas.microsoft.com/office/drawing/2014/main" id="{481A4E0B-EFB6-6C23-DE72-8C020B7A23E0}"/>
              </a:ext>
            </a:extLst>
          </p:cNvPr>
          <p:cNvSpPr/>
          <p:nvPr/>
        </p:nvSpPr>
        <p:spPr>
          <a:xfrm>
            <a:off x="3148361" y="3542688"/>
            <a:ext cx="6464273" cy="352168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sp>
        <p:nvSpPr>
          <p:cNvPr id="10" name="28 Metin kutusu">
            <a:extLst>
              <a:ext uri="{FF2B5EF4-FFF2-40B4-BE49-F238E27FC236}">
                <a16:creationId xmlns:a16="http://schemas.microsoft.com/office/drawing/2014/main" id="{7582B908-C745-D886-AF8F-1CC4B7E2EDBF}"/>
              </a:ext>
            </a:extLst>
          </p:cNvPr>
          <p:cNvSpPr txBox="1"/>
          <p:nvPr/>
        </p:nvSpPr>
        <p:spPr>
          <a:xfrm>
            <a:off x="2023075" y="70654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ENDÜSTRİYEL TESİSLERDE YANGINDAN KORUNMA SİSTEMLERİ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28 Metin kutusu">
            <a:extLst>
              <a:ext uri="{FF2B5EF4-FFF2-40B4-BE49-F238E27FC236}">
                <a16:creationId xmlns:a16="http://schemas.microsoft.com/office/drawing/2014/main" id="{5A43C2B6-B5B2-ABC6-C8B8-462A4245176A}"/>
              </a:ext>
            </a:extLst>
          </p:cNvPr>
          <p:cNvSpPr txBox="1"/>
          <p:nvPr/>
        </p:nvSpPr>
        <p:spPr>
          <a:xfrm>
            <a:off x="1773936" y="1121494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HAVALANDIRMA VE ÖZEL MİMARİ EKİPMANLAR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12">
            <a:extLst>
              <a:ext uri="{FF2B5EF4-FFF2-40B4-BE49-F238E27FC236}">
                <a16:creationId xmlns:a16="http://schemas.microsoft.com/office/drawing/2014/main" id="{ED205F71-3A7A-540E-AD5E-931B238B3BEA}"/>
              </a:ext>
            </a:extLst>
          </p:cNvPr>
          <p:cNvSpPr txBox="1"/>
          <p:nvPr/>
        </p:nvSpPr>
        <p:spPr>
          <a:xfrm>
            <a:off x="3575084" y="1905956"/>
            <a:ext cx="57348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PATLAMAYA KARŞI DAYANIKLI DAMPERLER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12">
            <a:extLst>
              <a:ext uri="{FF2B5EF4-FFF2-40B4-BE49-F238E27FC236}">
                <a16:creationId xmlns:a16="http://schemas.microsoft.com/office/drawing/2014/main" id="{863607C4-E41F-3879-04B8-37779B651B83}"/>
              </a:ext>
            </a:extLst>
          </p:cNvPr>
          <p:cNvSpPr txBox="1"/>
          <p:nvPr/>
        </p:nvSpPr>
        <p:spPr>
          <a:xfrm>
            <a:off x="3575084" y="2311231"/>
            <a:ext cx="57348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PATLAMAYA KARŞI DAYANIKLI VANALAR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2">
            <a:extLst>
              <a:ext uri="{FF2B5EF4-FFF2-40B4-BE49-F238E27FC236}">
                <a16:creationId xmlns:a16="http://schemas.microsoft.com/office/drawing/2014/main" id="{7C03ADF6-82F4-A469-7ACB-C5236480020B}"/>
              </a:ext>
            </a:extLst>
          </p:cNvPr>
          <p:cNvSpPr txBox="1"/>
          <p:nvPr/>
        </p:nvSpPr>
        <p:spPr>
          <a:xfrm>
            <a:off x="3575084" y="2735104"/>
            <a:ext cx="57348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 PROOF ATEX SERTİFİKALI DAMPERLER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TextBox 12">
            <a:extLst>
              <a:ext uri="{FF2B5EF4-FFF2-40B4-BE49-F238E27FC236}">
                <a16:creationId xmlns:a16="http://schemas.microsoft.com/office/drawing/2014/main" id="{CBA6C4ED-4DE7-F5FB-7322-D6FB0BF72E67}"/>
              </a:ext>
            </a:extLst>
          </p:cNvPr>
          <p:cNvSpPr txBox="1"/>
          <p:nvPr/>
        </p:nvSpPr>
        <p:spPr>
          <a:xfrm>
            <a:off x="3575084" y="3135187"/>
            <a:ext cx="57348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YANGIN VE GAZ SIZDIRMAZ DAMPERLERİ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2">
            <a:extLst>
              <a:ext uri="{FF2B5EF4-FFF2-40B4-BE49-F238E27FC236}">
                <a16:creationId xmlns:a16="http://schemas.microsoft.com/office/drawing/2014/main" id="{5968E3B9-A3F1-2861-746A-1CBA3EAC0C7D}"/>
              </a:ext>
            </a:extLst>
          </p:cNvPr>
          <p:cNvSpPr txBox="1"/>
          <p:nvPr/>
        </p:nvSpPr>
        <p:spPr>
          <a:xfrm>
            <a:off x="3575084" y="3550278"/>
            <a:ext cx="57348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YANGIN VE DUMAN DAMPERLERİ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TextBox 12">
            <a:extLst>
              <a:ext uri="{FF2B5EF4-FFF2-40B4-BE49-F238E27FC236}">
                <a16:creationId xmlns:a16="http://schemas.microsoft.com/office/drawing/2014/main" id="{C4B825B8-21EB-28D7-EB65-6E128B992795}"/>
              </a:ext>
            </a:extLst>
          </p:cNvPr>
          <p:cNvSpPr txBox="1"/>
          <p:nvPr/>
        </p:nvSpPr>
        <p:spPr>
          <a:xfrm>
            <a:off x="3575084" y="3934445"/>
            <a:ext cx="57348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TÜNEL VE METRO DAMPERLERİ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2">
            <a:extLst>
              <a:ext uri="{FF2B5EF4-FFF2-40B4-BE49-F238E27FC236}">
                <a16:creationId xmlns:a16="http://schemas.microsoft.com/office/drawing/2014/main" id="{811DAA99-8146-0B58-2F76-03268EFD65B1}"/>
              </a:ext>
            </a:extLst>
          </p:cNvPr>
          <p:cNvSpPr txBox="1"/>
          <p:nvPr/>
        </p:nvSpPr>
        <p:spPr>
          <a:xfrm>
            <a:off x="3575084" y="4347713"/>
            <a:ext cx="57348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İZOLASYON/SHUT OFF DAMPERLERİ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">
            <a:extLst>
              <a:ext uri="{FF2B5EF4-FFF2-40B4-BE49-F238E27FC236}">
                <a16:creationId xmlns:a16="http://schemas.microsoft.com/office/drawing/2014/main" id="{E0E20B69-73C0-6B52-CF95-DC47390F0207}"/>
              </a:ext>
            </a:extLst>
          </p:cNvPr>
          <p:cNvSpPr txBox="1"/>
          <p:nvPr/>
        </p:nvSpPr>
        <p:spPr>
          <a:xfrm>
            <a:off x="3575084" y="4763423"/>
            <a:ext cx="57348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BACK DRAFT DAMPERLER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TextBox 12">
            <a:extLst>
              <a:ext uri="{FF2B5EF4-FFF2-40B4-BE49-F238E27FC236}">
                <a16:creationId xmlns:a16="http://schemas.microsoft.com/office/drawing/2014/main" id="{8A3948C8-5D07-18E9-A721-BF16FBCC5161}"/>
              </a:ext>
            </a:extLst>
          </p:cNvPr>
          <p:cNvSpPr txBox="1"/>
          <p:nvPr/>
        </p:nvSpPr>
        <p:spPr>
          <a:xfrm>
            <a:off x="3575084" y="5157089"/>
            <a:ext cx="57348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MARİN ONAYLI YANGIN DAMPERLERİ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TextBox 12">
            <a:extLst>
              <a:ext uri="{FF2B5EF4-FFF2-40B4-BE49-F238E27FC236}">
                <a16:creationId xmlns:a16="http://schemas.microsoft.com/office/drawing/2014/main" id="{1CC2AEEE-E1FA-D00D-A440-EF80CAD54904}"/>
              </a:ext>
            </a:extLst>
          </p:cNvPr>
          <p:cNvSpPr txBox="1"/>
          <p:nvPr/>
        </p:nvSpPr>
        <p:spPr>
          <a:xfrm>
            <a:off x="3575084" y="5576734"/>
            <a:ext cx="671735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PATLAMAYA KARŞI DAYANIKLI KAPILAR / PENCERELER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TextBox 12">
            <a:extLst>
              <a:ext uri="{FF2B5EF4-FFF2-40B4-BE49-F238E27FC236}">
                <a16:creationId xmlns:a16="http://schemas.microsoft.com/office/drawing/2014/main" id="{D7FC37FA-0ACE-8594-2CA9-1A571A1C45C9}"/>
              </a:ext>
            </a:extLst>
          </p:cNvPr>
          <p:cNvSpPr txBox="1"/>
          <p:nvPr/>
        </p:nvSpPr>
        <p:spPr>
          <a:xfrm>
            <a:off x="3575084" y="5976732"/>
            <a:ext cx="818715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PATLAMAYA KARŞI DAYANIKLI PANJUR SETLERİ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Resim 68">
            <a:extLst>
              <a:ext uri="{FF2B5EF4-FFF2-40B4-BE49-F238E27FC236}">
                <a16:creationId xmlns:a16="http://schemas.microsoft.com/office/drawing/2014/main" id="{EA2B93CD-A007-96DA-90F6-6267C3067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6826" y="5976732"/>
            <a:ext cx="1485869" cy="64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82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 14"/>
          <p:cNvGrpSpPr/>
          <p:nvPr/>
        </p:nvGrpSpPr>
        <p:grpSpPr>
          <a:xfrm>
            <a:off x="97536" y="0"/>
            <a:ext cx="12192000" cy="6858000"/>
            <a:chOff x="97536" y="0"/>
            <a:chExt cx="12192000" cy="6858000"/>
          </a:xfrm>
        </p:grpSpPr>
        <p:pic>
          <p:nvPicPr>
            <p:cNvPr id="16" name="Resim 15">
              <a:extLst>
                <a:ext uri="{FF2B5EF4-FFF2-40B4-BE49-F238E27FC236}">
                  <a16:creationId xmlns:a16="http://schemas.microsoft.com/office/drawing/2014/main" id="{CDB6A5A4-D57C-70D6-1E76-D3B659CE6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6" y="0"/>
              <a:ext cx="12192000" cy="6858000"/>
            </a:xfrm>
            <a:prstGeom prst="rect">
              <a:avLst/>
            </a:prstGeom>
          </p:spPr>
        </p:pic>
        <p:pic>
          <p:nvPicPr>
            <p:cNvPr id="17" name="Resim 16">
              <a:extLst>
                <a:ext uri="{FF2B5EF4-FFF2-40B4-BE49-F238E27FC236}">
                  <a16:creationId xmlns:a16="http://schemas.microsoft.com/office/drawing/2014/main" id="{EA2B93CD-A007-96DA-90F6-6267C3067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16826" y="5976732"/>
              <a:ext cx="1485869" cy="646611"/>
            </a:xfrm>
            <a:prstGeom prst="rect">
              <a:avLst/>
            </a:prstGeom>
          </p:spPr>
        </p:pic>
      </p:grpSp>
      <p:sp>
        <p:nvSpPr>
          <p:cNvPr id="19" name="Rectangle 3">
            <a:extLst>
              <a:ext uri="{FF2B5EF4-FFF2-40B4-BE49-F238E27FC236}">
                <a16:creationId xmlns:a16="http://schemas.microsoft.com/office/drawing/2014/main" id="{481A4E0B-EFB6-6C23-DE72-8C020B7A23E0}"/>
              </a:ext>
            </a:extLst>
          </p:cNvPr>
          <p:cNvSpPr/>
          <p:nvPr/>
        </p:nvSpPr>
        <p:spPr>
          <a:xfrm>
            <a:off x="3842695" y="2966119"/>
            <a:ext cx="6464273" cy="352168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481A4E0B-EFB6-6C23-DE72-8C020B7A23E0}"/>
              </a:ext>
            </a:extLst>
          </p:cNvPr>
          <p:cNvSpPr/>
          <p:nvPr/>
        </p:nvSpPr>
        <p:spPr>
          <a:xfrm>
            <a:off x="3842695" y="2494911"/>
            <a:ext cx="6464273" cy="352168"/>
          </a:xfrm>
          <a:prstGeom prst="rect">
            <a:avLst/>
          </a:prstGeom>
          <a:gradFill flip="none" rotWithShape="1">
            <a:gsLst>
              <a:gs pos="44000">
                <a:srgbClr val="DFE7F5">
                  <a:alpha val="0"/>
                  <a:lumMod val="100000"/>
                </a:srgbClr>
              </a:gs>
              <a:gs pos="6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sp>
        <p:nvSpPr>
          <p:cNvPr id="10" name="28 Metin kutusu">
            <a:extLst>
              <a:ext uri="{FF2B5EF4-FFF2-40B4-BE49-F238E27FC236}">
                <a16:creationId xmlns:a16="http://schemas.microsoft.com/office/drawing/2014/main" id="{7582B908-C745-D886-AF8F-1CC4B7E2EDBF}"/>
              </a:ext>
            </a:extLst>
          </p:cNvPr>
          <p:cNvSpPr txBox="1"/>
          <p:nvPr/>
        </p:nvSpPr>
        <p:spPr>
          <a:xfrm>
            <a:off x="2023075" y="70654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ENDÜSTRİYEL TESİSLERDE YANGINDAN KORUNMA SİSTEMLERİ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28 Metin kutusu">
            <a:extLst>
              <a:ext uri="{FF2B5EF4-FFF2-40B4-BE49-F238E27FC236}">
                <a16:creationId xmlns:a16="http://schemas.microsoft.com/office/drawing/2014/main" id="{5A43C2B6-B5B2-ABC6-C8B8-462A4245176A}"/>
              </a:ext>
            </a:extLst>
          </p:cNvPr>
          <p:cNvSpPr txBox="1"/>
          <p:nvPr/>
        </p:nvSpPr>
        <p:spPr>
          <a:xfrm>
            <a:off x="1777626" y="116084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YANGIN ALGILAMA - ZAYIF AKIM SİSTEMLERİ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12">
            <a:extLst>
              <a:ext uri="{FF2B5EF4-FFF2-40B4-BE49-F238E27FC236}">
                <a16:creationId xmlns:a16="http://schemas.microsoft.com/office/drawing/2014/main" id="{ED205F71-3A7A-540E-AD5E-931B238B3BEA}"/>
              </a:ext>
            </a:extLst>
          </p:cNvPr>
          <p:cNvSpPr txBox="1"/>
          <p:nvPr/>
        </p:nvSpPr>
        <p:spPr>
          <a:xfrm>
            <a:off x="4207391" y="2501747"/>
            <a:ext cx="5734880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YANGIN ALGILAMA VE İHBAR SİSTEMLERİ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7C03ADF6-82F4-A469-7ACB-C5236480020B}"/>
              </a:ext>
            </a:extLst>
          </p:cNvPr>
          <p:cNvSpPr txBox="1"/>
          <p:nvPr/>
        </p:nvSpPr>
        <p:spPr>
          <a:xfrm>
            <a:off x="4207391" y="2966119"/>
            <a:ext cx="57348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dirty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IP CCTV SİSTEMLERİ</a:t>
            </a:r>
            <a:endParaRPr lang="en-US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516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3320</TotalTime>
  <Words>518</Words>
  <Application>Microsoft Office PowerPoint</Application>
  <PresentationFormat>Geniş ekran</PresentationFormat>
  <Paragraphs>166</Paragraphs>
  <Slides>26</Slides>
  <Notes>20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Melek Karadağ</dc:creator>
  <cp:lastModifiedBy>Hande TOPAL BIYIKLI</cp:lastModifiedBy>
  <cp:revision>124</cp:revision>
  <dcterms:created xsi:type="dcterms:W3CDTF">2023-03-08T15:08:10Z</dcterms:created>
  <dcterms:modified xsi:type="dcterms:W3CDTF">2023-05-02T13:20:11Z</dcterms:modified>
</cp:coreProperties>
</file>